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diagrams/data1.xml" ContentType="application/vnd.openxmlformats-officedocument.drawingml.diagramData+xml"/>
  <Override PartName="/ppt/slides/slide29.xml" ContentType="application/vnd.openxmlformats-officedocument.presentationml.slide+xml"/>
  <Override PartName="/ppt/slides/slide7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bookmarkIdSeed="2">
  <p:sldMasterIdLst>
    <p:sldMasterId id="2147483648" r:id="rId1"/>
  </p:sldMasterIdLst>
  <p:notesMasterIdLst>
    <p:notesMasterId r:id="rId97"/>
  </p:notesMasterIdLst>
  <p:sldIdLst>
    <p:sldId id="354" r:id="rId2"/>
    <p:sldId id="355" r:id="rId3"/>
    <p:sldId id="257" r:id="rId4"/>
    <p:sldId id="263" r:id="rId5"/>
    <p:sldId id="306" r:id="rId6"/>
    <p:sldId id="264" r:id="rId7"/>
    <p:sldId id="265" r:id="rId8"/>
    <p:sldId id="266" r:id="rId9"/>
    <p:sldId id="288" r:id="rId10"/>
    <p:sldId id="315" r:id="rId11"/>
    <p:sldId id="308" r:id="rId12"/>
    <p:sldId id="283" r:id="rId13"/>
    <p:sldId id="282" r:id="rId14"/>
    <p:sldId id="281" r:id="rId15"/>
    <p:sldId id="280" r:id="rId16"/>
    <p:sldId id="271" r:id="rId17"/>
    <p:sldId id="272" r:id="rId18"/>
    <p:sldId id="314" r:id="rId19"/>
    <p:sldId id="309" r:id="rId20"/>
    <p:sldId id="310" r:id="rId21"/>
    <p:sldId id="311" r:id="rId22"/>
    <p:sldId id="316" r:id="rId23"/>
    <p:sldId id="318" r:id="rId24"/>
    <p:sldId id="317" r:id="rId25"/>
    <p:sldId id="319" r:id="rId26"/>
    <p:sldId id="320" r:id="rId27"/>
    <p:sldId id="321" r:id="rId28"/>
    <p:sldId id="332" r:id="rId29"/>
    <p:sldId id="322" r:id="rId30"/>
    <p:sldId id="323" r:id="rId31"/>
    <p:sldId id="324" r:id="rId32"/>
    <p:sldId id="325" r:id="rId33"/>
    <p:sldId id="326" r:id="rId34"/>
    <p:sldId id="327" r:id="rId35"/>
    <p:sldId id="328" r:id="rId36"/>
    <p:sldId id="329" r:id="rId37"/>
    <p:sldId id="333" r:id="rId38"/>
    <p:sldId id="334" r:id="rId39"/>
    <p:sldId id="335" r:id="rId40"/>
    <p:sldId id="343" r:id="rId41"/>
    <p:sldId id="391" r:id="rId42"/>
    <p:sldId id="336" r:id="rId43"/>
    <p:sldId id="345" r:id="rId44"/>
    <p:sldId id="346" r:id="rId45"/>
    <p:sldId id="392" r:id="rId46"/>
    <p:sldId id="348" r:id="rId47"/>
    <p:sldId id="349" r:id="rId48"/>
    <p:sldId id="353" r:id="rId49"/>
    <p:sldId id="350" r:id="rId50"/>
    <p:sldId id="393" r:id="rId51"/>
    <p:sldId id="356" r:id="rId52"/>
    <p:sldId id="357" r:id="rId53"/>
    <p:sldId id="394" r:id="rId54"/>
    <p:sldId id="358" r:id="rId55"/>
    <p:sldId id="359" r:id="rId56"/>
    <p:sldId id="360" r:id="rId57"/>
    <p:sldId id="361" r:id="rId58"/>
    <p:sldId id="362" r:id="rId59"/>
    <p:sldId id="395" r:id="rId60"/>
    <p:sldId id="363" r:id="rId61"/>
    <p:sldId id="364" r:id="rId62"/>
    <p:sldId id="365" r:id="rId63"/>
    <p:sldId id="366" r:id="rId64"/>
    <p:sldId id="367" r:id="rId65"/>
    <p:sldId id="368" r:id="rId66"/>
    <p:sldId id="369" r:id="rId67"/>
    <p:sldId id="370" r:id="rId68"/>
    <p:sldId id="396" r:id="rId69"/>
    <p:sldId id="371" r:id="rId70"/>
    <p:sldId id="397" r:id="rId71"/>
    <p:sldId id="376" r:id="rId72"/>
    <p:sldId id="377" r:id="rId73"/>
    <p:sldId id="372" r:id="rId74"/>
    <p:sldId id="381" r:id="rId75"/>
    <p:sldId id="375" r:id="rId76"/>
    <p:sldId id="380" r:id="rId77"/>
    <p:sldId id="404" r:id="rId78"/>
    <p:sldId id="405" r:id="rId79"/>
    <p:sldId id="398" r:id="rId80"/>
    <p:sldId id="379" r:id="rId81"/>
    <p:sldId id="382" r:id="rId82"/>
    <p:sldId id="383" r:id="rId83"/>
    <p:sldId id="384" r:id="rId84"/>
    <p:sldId id="385" r:id="rId85"/>
    <p:sldId id="399" r:id="rId86"/>
    <p:sldId id="386" r:id="rId87"/>
    <p:sldId id="400" r:id="rId88"/>
    <p:sldId id="387" r:id="rId89"/>
    <p:sldId id="403" r:id="rId90"/>
    <p:sldId id="402" r:id="rId91"/>
    <p:sldId id="401" r:id="rId92"/>
    <p:sldId id="388" r:id="rId93"/>
    <p:sldId id="389" r:id="rId94"/>
    <p:sldId id="304" r:id="rId95"/>
    <p:sldId id="390" r:id="rId96"/>
  </p:sldIdLst>
  <p:sldSz cx="9144000" cy="6858000" type="screen4x3"/>
  <p:notesSz cx="6858000" cy="9144000"/>
  <p:embeddedFontLst>
    <p:embeddedFont>
      <p:font typeface="IranNastaliq" pitchFamily="18" charset="0"/>
      <p:regular r:id="rId98"/>
    </p:embeddedFont>
    <p:embeddedFont>
      <p:font typeface="Calibri" pitchFamily="34" charset="0"/>
      <p:regular r:id="rId99"/>
      <p:bold r:id="rId100"/>
      <p:italic r:id="rId101"/>
      <p:boldItalic r:id="rId102"/>
    </p:embeddedFont>
    <p:embeddedFont>
      <p:font typeface="B Titr" pitchFamily="2" charset="-78"/>
      <p:bold r:id="rId103"/>
    </p:embeddedFont>
    <p:embeddedFont>
      <p:font typeface="B Zar" pitchFamily="2" charset="-78"/>
      <p:regular r:id="rId104"/>
      <p:bold r:id="rId105"/>
    </p:embeddedFont>
    <p:embeddedFont>
      <p:font typeface="B Nazanin" pitchFamily="2" charset="-78"/>
      <p:regular r:id="rId106"/>
      <p:bold r:id="rId107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8201ED"/>
    <a:srgbClr val="26FCC4"/>
    <a:srgbClr val="2BB8F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97" autoAdjust="0"/>
    <p:restoredTop sz="94600"/>
  </p:normalViewPr>
  <p:slideViewPr>
    <p:cSldViewPr>
      <p:cViewPr>
        <p:scale>
          <a:sx n="70" d="100"/>
          <a:sy n="70" d="100"/>
        </p:scale>
        <p:origin x="-480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font" Target="fonts/font10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font" Target="fonts/font5.fntdata"/><Relationship Id="rId110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font" Target="fonts/font3.fntdata"/><Relationship Id="rId105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font" Target="fonts/font6.fntdata"/><Relationship Id="rId108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font" Target="fonts/font2.fntdata"/><Relationship Id="rId10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notesMaster" Target="notesMasters/notesMaster1.xml"/><Relationship Id="rId104" Type="http://schemas.openxmlformats.org/officeDocument/2006/relationships/font" Target="fonts/font7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slide" Target="../slides/slide6.xml"/><Relationship Id="rId1" Type="http://schemas.openxmlformats.org/officeDocument/2006/relationships/slide" Target="../slides/slide4.xml"/><Relationship Id="rId4" Type="http://schemas.openxmlformats.org/officeDocument/2006/relationships/slide" Target="../slides/slide40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slide" Target="../slides/slide19.xml"/><Relationship Id="rId1" Type="http://schemas.openxmlformats.org/officeDocument/2006/relationships/slide" Target="../slides/slide12.xml"/><Relationship Id="rId5" Type="http://schemas.openxmlformats.org/officeDocument/2006/relationships/slide" Target="../slides/slide37.xml"/><Relationship Id="rId4" Type="http://schemas.openxmlformats.org/officeDocument/2006/relationships/slide" Target="../slides/slide2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A5AE50-B081-4BB3-AAA7-2BA11DBD5913}" type="doc">
      <dgm:prSet loTypeId="urn:microsoft.com/office/officeart/2005/8/layout/vList5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BAB705C1-4276-4A00-B72A-23DABBC1B381}">
      <dgm:prSet phldrT="[Text]"/>
      <dgm:spPr>
        <a:solidFill>
          <a:schemeClr val="tx1"/>
        </a:solidFill>
      </dgm:spPr>
      <dgm:t>
        <a:bodyPr/>
        <a:lstStyle/>
        <a:p>
          <a:pPr rtl="1"/>
          <a:r>
            <a:rPr lang="fa-IR" dirty="0" smtClean="0">
              <a:cs typeface="B Nazanin" pitchFamily="2" charset="-78"/>
              <a:hlinkClick xmlns:r="http://schemas.openxmlformats.org/officeDocument/2006/relationships" r:id="rId1" action="ppaction://hlinksldjump"/>
            </a:rPr>
            <a:t>مقدمه</a:t>
          </a:r>
          <a:endParaRPr lang="fa-IR" dirty="0">
            <a:cs typeface="B Nazanin" pitchFamily="2" charset="-78"/>
          </a:endParaRPr>
        </a:p>
      </dgm:t>
    </dgm:pt>
    <dgm:pt modelId="{A4D1599A-E43C-4B88-92A6-98340C5B7E30}" type="parTrans" cxnId="{BA9B7788-194B-469C-B1B4-2BFA36690EDD}">
      <dgm:prSet/>
      <dgm:spPr/>
      <dgm:t>
        <a:bodyPr/>
        <a:lstStyle/>
        <a:p>
          <a:pPr rtl="1"/>
          <a:endParaRPr lang="fa-IR"/>
        </a:p>
      </dgm:t>
    </dgm:pt>
    <dgm:pt modelId="{9EC7E877-AEFE-4AA0-A33A-52A800ECD1D4}" type="sibTrans" cxnId="{BA9B7788-194B-469C-B1B4-2BFA36690EDD}">
      <dgm:prSet/>
      <dgm:spPr/>
      <dgm:t>
        <a:bodyPr/>
        <a:lstStyle/>
        <a:p>
          <a:pPr rtl="1"/>
          <a:endParaRPr lang="fa-IR"/>
        </a:p>
      </dgm:t>
    </dgm:pt>
    <dgm:pt modelId="{092E1714-51B9-4161-AD72-479D9DCB3A82}">
      <dgm:prSet phldrT="[Text]"/>
      <dgm:spPr>
        <a:solidFill>
          <a:schemeClr val="tx1"/>
        </a:solidFill>
      </dgm:spPr>
      <dgm:t>
        <a:bodyPr/>
        <a:lstStyle/>
        <a:p>
          <a:pPr rtl="1"/>
          <a:r>
            <a:rPr lang="fa-IR" dirty="0" smtClean="0">
              <a:cs typeface="B Nazanin" pitchFamily="2" charset="-78"/>
              <a:hlinkClick xmlns:r="http://schemas.openxmlformats.org/officeDocument/2006/relationships" r:id="rId2" action="ppaction://hlinksldjump"/>
            </a:rPr>
            <a:t>مراحل طراحی مفهومی</a:t>
          </a:r>
          <a:endParaRPr lang="fa-IR" dirty="0" smtClean="0">
            <a:cs typeface="B Nazanin" pitchFamily="2" charset="-78"/>
          </a:endParaRPr>
        </a:p>
      </dgm:t>
    </dgm:pt>
    <dgm:pt modelId="{4B473860-411B-4BB7-9C32-ED67368DA621}" type="parTrans" cxnId="{73943276-EDEE-4BB3-AB91-51ECBF497EF8}">
      <dgm:prSet/>
      <dgm:spPr/>
      <dgm:t>
        <a:bodyPr/>
        <a:lstStyle/>
        <a:p>
          <a:pPr rtl="1"/>
          <a:endParaRPr lang="fa-IR"/>
        </a:p>
      </dgm:t>
    </dgm:pt>
    <dgm:pt modelId="{FAE00469-4C14-4F84-A733-B77340B2DCFD}" type="sibTrans" cxnId="{73943276-EDEE-4BB3-AB91-51ECBF497EF8}">
      <dgm:prSet/>
      <dgm:spPr/>
      <dgm:t>
        <a:bodyPr/>
        <a:lstStyle/>
        <a:p>
          <a:pPr rtl="1"/>
          <a:endParaRPr lang="fa-IR"/>
        </a:p>
      </dgm:t>
    </dgm:pt>
    <dgm:pt modelId="{8D3A30FE-981E-4E06-B0D8-974A37321A7D}">
      <dgm:prSet phldrT="[Text]"/>
      <dgm:spPr>
        <a:solidFill>
          <a:schemeClr val="tx1"/>
        </a:solidFill>
      </dgm:spPr>
      <dgm:t>
        <a:bodyPr/>
        <a:lstStyle/>
        <a:p>
          <a:pPr rtl="1"/>
          <a:r>
            <a:rPr lang="fa-IR" dirty="0" smtClean="0">
              <a:cs typeface="B Nazanin" pitchFamily="2" charset="-78"/>
              <a:hlinkClick xmlns:r="http://schemas.openxmlformats.org/officeDocument/2006/relationships" r:id="rId3" action="ppaction://hlinksldjump"/>
            </a:rPr>
            <a:t>مراحل طراحی جزئیات</a:t>
          </a:r>
          <a:endParaRPr lang="fa-IR" dirty="0" smtClean="0">
            <a:cs typeface="B Nazanin" pitchFamily="2" charset="-78"/>
          </a:endParaRPr>
        </a:p>
      </dgm:t>
    </dgm:pt>
    <dgm:pt modelId="{C4AE064D-329D-4993-9A18-749BA1C0A0C0}" type="parTrans" cxnId="{B77614A2-07FB-4545-B28C-65DDB6D54FE7}">
      <dgm:prSet/>
      <dgm:spPr/>
      <dgm:t>
        <a:bodyPr/>
        <a:lstStyle/>
        <a:p>
          <a:pPr rtl="1"/>
          <a:endParaRPr lang="fa-IR"/>
        </a:p>
      </dgm:t>
    </dgm:pt>
    <dgm:pt modelId="{FD92F463-F113-472C-9827-018D2FCB5552}" type="sibTrans" cxnId="{B77614A2-07FB-4545-B28C-65DDB6D54FE7}">
      <dgm:prSet/>
      <dgm:spPr/>
      <dgm:t>
        <a:bodyPr/>
        <a:lstStyle/>
        <a:p>
          <a:pPr rtl="1"/>
          <a:endParaRPr lang="fa-IR"/>
        </a:p>
      </dgm:t>
    </dgm:pt>
    <dgm:pt modelId="{58F1F5F7-903F-4DE2-BEDE-9F5B57FBA962}">
      <dgm:prSet phldrT="[Text]"/>
      <dgm:spPr>
        <a:solidFill>
          <a:schemeClr val="tx1"/>
        </a:solidFill>
      </dgm:spPr>
      <dgm:t>
        <a:bodyPr/>
        <a:lstStyle/>
        <a:p>
          <a:pPr rtl="1"/>
          <a:r>
            <a:rPr lang="fa-IR" dirty="0" smtClean="0">
              <a:cs typeface="B Nazanin" pitchFamily="2" charset="-78"/>
              <a:hlinkClick xmlns:r="http://schemas.openxmlformats.org/officeDocument/2006/relationships" r:id="rId4" action="ppaction://hlinksldjump"/>
            </a:rPr>
            <a:t>ساخت بدنه و تجهیزات</a:t>
          </a:r>
          <a:endParaRPr lang="fa-IR" dirty="0" smtClean="0">
            <a:cs typeface="B Nazanin" pitchFamily="2" charset="-78"/>
          </a:endParaRPr>
        </a:p>
      </dgm:t>
    </dgm:pt>
    <dgm:pt modelId="{33C92359-E566-4AF6-BF9E-97A1D6175221}" type="parTrans" cxnId="{E46F6443-D9A3-4EF7-B428-57D29F34DCC2}">
      <dgm:prSet/>
      <dgm:spPr/>
      <dgm:t>
        <a:bodyPr/>
        <a:lstStyle/>
        <a:p>
          <a:pPr rtl="1"/>
          <a:endParaRPr lang="fa-IR"/>
        </a:p>
      </dgm:t>
    </dgm:pt>
    <dgm:pt modelId="{2841170C-50DB-443F-A41A-50AE5698A5FC}" type="sibTrans" cxnId="{E46F6443-D9A3-4EF7-B428-57D29F34DCC2}">
      <dgm:prSet/>
      <dgm:spPr/>
      <dgm:t>
        <a:bodyPr/>
        <a:lstStyle/>
        <a:p>
          <a:pPr rtl="1"/>
          <a:endParaRPr lang="fa-IR"/>
        </a:p>
      </dgm:t>
    </dgm:pt>
    <dgm:pt modelId="{45FC8B12-7B56-40C4-89CC-0FE5BD2FE4ED}" type="pres">
      <dgm:prSet presAssocID="{80A5AE50-B081-4BB3-AAA7-2BA11DBD5913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88DD52E0-E914-40A5-9FBD-776014E08017}" type="pres">
      <dgm:prSet presAssocID="{BAB705C1-4276-4A00-B72A-23DABBC1B381}" presName="linNode" presStyleCnt="0"/>
      <dgm:spPr/>
    </dgm:pt>
    <dgm:pt modelId="{9441810F-E78E-49ED-BEFB-5B1DC1431E48}" type="pres">
      <dgm:prSet presAssocID="{BAB705C1-4276-4A00-B72A-23DABBC1B381}" presName="parentText" presStyleLbl="node1" presStyleIdx="0" presStyleCnt="4" custScaleX="168790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6EE7B4F-5352-45A4-95A9-D227C131BD92}" type="pres">
      <dgm:prSet presAssocID="{9EC7E877-AEFE-4AA0-A33A-52A800ECD1D4}" presName="sp" presStyleCnt="0"/>
      <dgm:spPr/>
    </dgm:pt>
    <dgm:pt modelId="{14AD9380-8841-46FF-9F06-4896F6058540}" type="pres">
      <dgm:prSet presAssocID="{092E1714-51B9-4161-AD72-479D9DCB3A82}" presName="linNode" presStyleCnt="0"/>
      <dgm:spPr/>
    </dgm:pt>
    <dgm:pt modelId="{A327B61A-B6BA-4E54-A83B-BE867B1E332D}" type="pres">
      <dgm:prSet presAssocID="{092E1714-51B9-4161-AD72-479D9DCB3A82}" presName="parentText" presStyleLbl="node1" presStyleIdx="1" presStyleCnt="4" custScaleX="168790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97C0DE7-C696-4C40-B756-41FF5CC73029}" type="pres">
      <dgm:prSet presAssocID="{FAE00469-4C14-4F84-A733-B77340B2DCFD}" presName="sp" presStyleCnt="0"/>
      <dgm:spPr/>
    </dgm:pt>
    <dgm:pt modelId="{35258243-2634-42C7-AE50-9ADF9B3AFE91}" type="pres">
      <dgm:prSet presAssocID="{8D3A30FE-981E-4E06-B0D8-974A37321A7D}" presName="linNode" presStyleCnt="0"/>
      <dgm:spPr/>
    </dgm:pt>
    <dgm:pt modelId="{523EF367-5D6F-49EE-841F-B7EAF6623DAD}" type="pres">
      <dgm:prSet presAssocID="{8D3A30FE-981E-4E06-B0D8-974A37321A7D}" presName="parentText" presStyleLbl="node1" presStyleIdx="2" presStyleCnt="4" custScaleX="168790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C01230A-D276-426A-907A-2BB4D29F71D7}" type="pres">
      <dgm:prSet presAssocID="{FD92F463-F113-472C-9827-018D2FCB5552}" presName="sp" presStyleCnt="0"/>
      <dgm:spPr/>
    </dgm:pt>
    <dgm:pt modelId="{0FB60F10-99C7-4D4A-A3D0-E0FED5897077}" type="pres">
      <dgm:prSet presAssocID="{58F1F5F7-903F-4DE2-BEDE-9F5B57FBA962}" presName="linNode" presStyleCnt="0"/>
      <dgm:spPr/>
    </dgm:pt>
    <dgm:pt modelId="{51E52136-0936-48A0-9DF5-6C0A2658245C}" type="pres">
      <dgm:prSet presAssocID="{58F1F5F7-903F-4DE2-BEDE-9F5B57FBA962}" presName="parentText" presStyleLbl="node1" presStyleIdx="3" presStyleCnt="4" custScaleX="168790" custLinFactNeighborX="0" custLinFactNeighborY="-3099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E46F6443-D9A3-4EF7-B428-57D29F34DCC2}" srcId="{80A5AE50-B081-4BB3-AAA7-2BA11DBD5913}" destId="{58F1F5F7-903F-4DE2-BEDE-9F5B57FBA962}" srcOrd="3" destOrd="0" parTransId="{33C92359-E566-4AF6-BF9E-97A1D6175221}" sibTransId="{2841170C-50DB-443F-A41A-50AE5698A5FC}"/>
    <dgm:cxn modelId="{6BDCB7F1-39F3-43FC-9967-FA7BDC0BF0D2}" type="presOf" srcId="{BAB705C1-4276-4A00-B72A-23DABBC1B381}" destId="{9441810F-E78E-49ED-BEFB-5B1DC1431E48}" srcOrd="0" destOrd="0" presId="urn:microsoft.com/office/officeart/2005/8/layout/vList5"/>
    <dgm:cxn modelId="{D196C25B-ABC3-44E9-B28B-B81E7AF14808}" type="presOf" srcId="{8D3A30FE-981E-4E06-B0D8-974A37321A7D}" destId="{523EF367-5D6F-49EE-841F-B7EAF6623DAD}" srcOrd="0" destOrd="0" presId="urn:microsoft.com/office/officeart/2005/8/layout/vList5"/>
    <dgm:cxn modelId="{BA9B7788-194B-469C-B1B4-2BFA36690EDD}" srcId="{80A5AE50-B081-4BB3-AAA7-2BA11DBD5913}" destId="{BAB705C1-4276-4A00-B72A-23DABBC1B381}" srcOrd="0" destOrd="0" parTransId="{A4D1599A-E43C-4B88-92A6-98340C5B7E30}" sibTransId="{9EC7E877-AEFE-4AA0-A33A-52A800ECD1D4}"/>
    <dgm:cxn modelId="{9AF2E268-40D8-4873-93FA-799D396E4EAD}" type="presOf" srcId="{092E1714-51B9-4161-AD72-479D9DCB3A82}" destId="{A327B61A-B6BA-4E54-A83B-BE867B1E332D}" srcOrd="0" destOrd="0" presId="urn:microsoft.com/office/officeart/2005/8/layout/vList5"/>
    <dgm:cxn modelId="{73943276-EDEE-4BB3-AB91-51ECBF497EF8}" srcId="{80A5AE50-B081-4BB3-AAA7-2BA11DBD5913}" destId="{092E1714-51B9-4161-AD72-479D9DCB3A82}" srcOrd="1" destOrd="0" parTransId="{4B473860-411B-4BB7-9C32-ED67368DA621}" sibTransId="{FAE00469-4C14-4F84-A733-B77340B2DCFD}"/>
    <dgm:cxn modelId="{1483D76E-3483-4F1E-987F-9507167778B5}" type="presOf" srcId="{80A5AE50-B081-4BB3-AAA7-2BA11DBD5913}" destId="{45FC8B12-7B56-40C4-89CC-0FE5BD2FE4ED}" srcOrd="0" destOrd="0" presId="urn:microsoft.com/office/officeart/2005/8/layout/vList5"/>
    <dgm:cxn modelId="{CB00F0FC-3270-4A9C-BB41-2089E0C71178}" type="presOf" srcId="{58F1F5F7-903F-4DE2-BEDE-9F5B57FBA962}" destId="{51E52136-0936-48A0-9DF5-6C0A2658245C}" srcOrd="0" destOrd="0" presId="urn:microsoft.com/office/officeart/2005/8/layout/vList5"/>
    <dgm:cxn modelId="{B77614A2-07FB-4545-B28C-65DDB6D54FE7}" srcId="{80A5AE50-B081-4BB3-AAA7-2BA11DBD5913}" destId="{8D3A30FE-981E-4E06-B0D8-974A37321A7D}" srcOrd="2" destOrd="0" parTransId="{C4AE064D-329D-4993-9A18-749BA1C0A0C0}" sibTransId="{FD92F463-F113-472C-9827-018D2FCB5552}"/>
    <dgm:cxn modelId="{25CBBC73-0EF8-4C41-8855-3F5A2242C660}" type="presParOf" srcId="{45FC8B12-7B56-40C4-89CC-0FE5BD2FE4ED}" destId="{88DD52E0-E914-40A5-9FBD-776014E08017}" srcOrd="0" destOrd="0" presId="urn:microsoft.com/office/officeart/2005/8/layout/vList5"/>
    <dgm:cxn modelId="{055189EF-A9F6-4ACC-82A2-B07B1F0E7DAE}" type="presParOf" srcId="{88DD52E0-E914-40A5-9FBD-776014E08017}" destId="{9441810F-E78E-49ED-BEFB-5B1DC1431E48}" srcOrd="0" destOrd="0" presId="urn:microsoft.com/office/officeart/2005/8/layout/vList5"/>
    <dgm:cxn modelId="{5ED57C65-68A8-46ED-8171-D8DF4057CEFF}" type="presParOf" srcId="{45FC8B12-7B56-40C4-89CC-0FE5BD2FE4ED}" destId="{96EE7B4F-5352-45A4-95A9-D227C131BD92}" srcOrd="1" destOrd="0" presId="urn:microsoft.com/office/officeart/2005/8/layout/vList5"/>
    <dgm:cxn modelId="{CCB8BE28-9A4D-4C4A-B25C-3F2FE72B299F}" type="presParOf" srcId="{45FC8B12-7B56-40C4-89CC-0FE5BD2FE4ED}" destId="{14AD9380-8841-46FF-9F06-4896F6058540}" srcOrd="2" destOrd="0" presId="urn:microsoft.com/office/officeart/2005/8/layout/vList5"/>
    <dgm:cxn modelId="{988217F2-67F8-4E0C-8C5F-64A2D59CDA00}" type="presParOf" srcId="{14AD9380-8841-46FF-9F06-4896F6058540}" destId="{A327B61A-B6BA-4E54-A83B-BE867B1E332D}" srcOrd="0" destOrd="0" presId="urn:microsoft.com/office/officeart/2005/8/layout/vList5"/>
    <dgm:cxn modelId="{1BCAB01B-AC2F-476E-BDFD-5F09DFF8F678}" type="presParOf" srcId="{45FC8B12-7B56-40C4-89CC-0FE5BD2FE4ED}" destId="{197C0DE7-C696-4C40-B756-41FF5CC73029}" srcOrd="3" destOrd="0" presId="urn:microsoft.com/office/officeart/2005/8/layout/vList5"/>
    <dgm:cxn modelId="{F16E361E-06A1-47A8-A53C-7E27D1373DE4}" type="presParOf" srcId="{45FC8B12-7B56-40C4-89CC-0FE5BD2FE4ED}" destId="{35258243-2634-42C7-AE50-9ADF9B3AFE91}" srcOrd="4" destOrd="0" presId="urn:microsoft.com/office/officeart/2005/8/layout/vList5"/>
    <dgm:cxn modelId="{6CBD6F4E-5DFB-4C52-B8F2-7E2D2EDF3A11}" type="presParOf" srcId="{35258243-2634-42C7-AE50-9ADF9B3AFE91}" destId="{523EF367-5D6F-49EE-841F-B7EAF6623DAD}" srcOrd="0" destOrd="0" presId="urn:microsoft.com/office/officeart/2005/8/layout/vList5"/>
    <dgm:cxn modelId="{50B3F3EA-04F4-41B0-8B7A-B476A22D0747}" type="presParOf" srcId="{45FC8B12-7B56-40C4-89CC-0FE5BD2FE4ED}" destId="{3C01230A-D276-426A-907A-2BB4D29F71D7}" srcOrd="5" destOrd="0" presId="urn:microsoft.com/office/officeart/2005/8/layout/vList5"/>
    <dgm:cxn modelId="{D1C12665-FC8D-435D-9D91-AAA9DB9DEE14}" type="presParOf" srcId="{45FC8B12-7B56-40C4-89CC-0FE5BD2FE4ED}" destId="{0FB60F10-99C7-4D4A-A3D0-E0FED5897077}" srcOrd="6" destOrd="0" presId="urn:microsoft.com/office/officeart/2005/8/layout/vList5"/>
    <dgm:cxn modelId="{214AD0B9-E1D8-45D8-A2DD-4D062126CE38}" type="presParOf" srcId="{0FB60F10-99C7-4D4A-A3D0-E0FED5897077}" destId="{51E52136-0936-48A0-9DF5-6C0A2658245C}" srcOrd="0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8ED189-2568-4E05-9C1E-44DF72F43F97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642FE237-89CB-432B-82E0-26D1F9F7B8A8}">
      <dgm:prSet phldrT="[Text]" custT="1"/>
      <dgm:spPr/>
      <dgm:t>
        <a:bodyPr/>
        <a:lstStyle/>
        <a:p>
          <a:pPr algn="ctr" rtl="1"/>
          <a:r>
            <a:rPr lang="fa-IR" sz="3200" b="1" dirty="0" smtClean="0">
              <a:cs typeface="B Nazanin" pitchFamily="2" charset="-78"/>
            </a:rPr>
            <a:t>مراحل طراحی جزئیات</a:t>
          </a:r>
          <a:endParaRPr lang="fa-IR" sz="3200" b="1" dirty="0"/>
        </a:p>
      </dgm:t>
    </dgm:pt>
    <dgm:pt modelId="{B42A99B1-270C-480F-A2F5-ADA648BB092D}" type="parTrans" cxnId="{42C59DD3-054E-473E-A325-9B542AB0B092}">
      <dgm:prSet/>
      <dgm:spPr/>
      <dgm:t>
        <a:bodyPr/>
        <a:lstStyle/>
        <a:p>
          <a:pPr algn="ctr" rtl="1"/>
          <a:endParaRPr lang="fa-IR"/>
        </a:p>
      </dgm:t>
    </dgm:pt>
    <dgm:pt modelId="{D066D5A1-D024-412E-94F6-8A5241802979}" type="sibTrans" cxnId="{42C59DD3-054E-473E-A325-9B542AB0B092}">
      <dgm:prSet/>
      <dgm:spPr/>
      <dgm:t>
        <a:bodyPr/>
        <a:lstStyle/>
        <a:p>
          <a:pPr algn="ctr" rtl="1"/>
          <a:endParaRPr lang="fa-IR"/>
        </a:p>
      </dgm:t>
    </dgm:pt>
    <dgm:pt modelId="{756F7D6A-435A-49DA-9D82-6C6EC13B3272}">
      <dgm:prSet phldrT="[Text]" custT="1"/>
      <dgm:spPr>
        <a:solidFill>
          <a:schemeClr val="tx1">
            <a:alpha val="90000"/>
          </a:schemeClr>
        </a:solidFill>
      </dgm:spPr>
      <dgm:t>
        <a:bodyPr/>
        <a:lstStyle/>
        <a:p>
          <a:pPr rtl="1"/>
          <a:r>
            <a:rPr lang="ar-SA" sz="2000" b="1" dirty="0" smtClean="0">
              <a:solidFill>
                <a:schemeClr val="tx1"/>
              </a:solidFill>
              <a:cs typeface="B Titr" pitchFamily="2" charset="-78"/>
              <a:hlinkClick xmlns:r="http://schemas.openxmlformats.org/officeDocument/2006/relationships" r:id="rId1" action="ppaction://hlinksldjump"/>
            </a:rPr>
            <a:t>محاسبات بدنه</a:t>
          </a:r>
          <a:r>
            <a:rPr lang="fa-IR" sz="2000" b="1" dirty="0" smtClean="0">
              <a:solidFill>
                <a:schemeClr val="tx1"/>
              </a:solidFill>
              <a:cs typeface="B Titr" pitchFamily="2" charset="-78"/>
              <a:hlinkClick xmlns:r="http://schemas.openxmlformats.org/officeDocument/2006/relationships" r:id="rId1" action="ppaction://hlinksldjump"/>
            </a:rPr>
            <a:t> </a:t>
          </a:r>
          <a:r>
            <a:rPr lang="ar-SA" sz="2000" b="1" dirty="0" smtClean="0">
              <a:solidFill>
                <a:schemeClr val="tx1"/>
              </a:solidFill>
              <a:cs typeface="B Titr" pitchFamily="2" charset="-78"/>
              <a:hlinkClick xmlns:r="http://schemas.openxmlformats.org/officeDocument/2006/relationships" r:id="rId1" action="ppaction://hlinksldjump"/>
            </a:rPr>
            <a:t>- مکانیزم های کنترلی</a:t>
          </a:r>
          <a:endParaRPr lang="fa-IR" sz="2000" b="1" u="none" dirty="0">
            <a:solidFill>
              <a:schemeClr val="tx1"/>
            </a:solidFill>
            <a:cs typeface="B Titr" pitchFamily="2" charset="-78"/>
          </a:endParaRPr>
        </a:p>
      </dgm:t>
    </dgm:pt>
    <dgm:pt modelId="{3DD238A8-5429-4971-9708-305E85E39D2F}" type="parTrans" cxnId="{06C487B7-D186-450A-B21F-F67D3E7B8977}">
      <dgm:prSet/>
      <dgm:spPr/>
      <dgm:t>
        <a:bodyPr/>
        <a:lstStyle/>
        <a:p>
          <a:pPr rtl="1"/>
          <a:endParaRPr lang="fa-IR"/>
        </a:p>
      </dgm:t>
    </dgm:pt>
    <dgm:pt modelId="{48A06444-0EB8-47F1-A89D-E71727E62476}" type="sibTrans" cxnId="{06C487B7-D186-450A-B21F-F67D3E7B8977}">
      <dgm:prSet/>
      <dgm:spPr/>
      <dgm:t>
        <a:bodyPr/>
        <a:lstStyle/>
        <a:p>
          <a:pPr rtl="1"/>
          <a:endParaRPr lang="fa-IR"/>
        </a:p>
      </dgm:t>
    </dgm:pt>
    <dgm:pt modelId="{B16A7940-13F7-439B-B247-7A0767EFFF8E}">
      <dgm:prSet phldrT="[Text]" custT="1"/>
      <dgm:spPr>
        <a:solidFill>
          <a:schemeClr val="tx1">
            <a:alpha val="90000"/>
          </a:schemeClr>
        </a:solidFill>
      </dgm:spPr>
      <dgm:t>
        <a:bodyPr/>
        <a:lstStyle/>
        <a:p>
          <a:pPr rtl="1"/>
          <a:r>
            <a:rPr lang="ar-SA" sz="2000" b="1" dirty="0" smtClean="0">
              <a:cs typeface="B Titr" pitchFamily="2" charset="-78"/>
              <a:hlinkClick xmlns:r="http://schemas.openxmlformats.org/officeDocument/2006/relationships" r:id="rId2" action="ppaction://hlinksldjump"/>
            </a:rPr>
            <a:t>جانمایی دقیق اجزاء شناور </a:t>
          </a:r>
          <a:endParaRPr lang="fa-IR" sz="2000" b="1" dirty="0">
            <a:cs typeface="B Titr" pitchFamily="2" charset="-78"/>
          </a:endParaRPr>
        </a:p>
      </dgm:t>
    </dgm:pt>
    <dgm:pt modelId="{7A732512-EBA4-479F-AE6B-44883483718A}" type="parTrans" cxnId="{AC4FE091-0F98-4015-B744-C41DC248AC45}">
      <dgm:prSet/>
      <dgm:spPr/>
      <dgm:t>
        <a:bodyPr/>
        <a:lstStyle/>
        <a:p>
          <a:pPr rtl="1"/>
          <a:endParaRPr lang="fa-IR"/>
        </a:p>
      </dgm:t>
    </dgm:pt>
    <dgm:pt modelId="{5411162C-3044-4379-9035-8E6F0F7960F6}" type="sibTrans" cxnId="{AC4FE091-0F98-4015-B744-C41DC248AC45}">
      <dgm:prSet/>
      <dgm:spPr/>
      <dgm:t>
        <a:bodyPr/>
        <a:lstStyle/>
        <a:p>
          <a:pPr rtl="1"/>
          <a:endParaRPr lang="fa-IR"/>
        </a:p>
      </dgm:t>
    </dgm:pt>
    <dgm:pt modelId="{027B3A90-4862-47EB-B709-EFA6C1A93C20}">
      <dgm:prSet phldrT="[Text]" custT="1"/>
      <dgm:spPr>
        <a:solidFill>
          <a:schemeClr val="tx1">
            <a:alpha val="90000"/>
          </a:schemeClr>
        </a:solidFill>
      </dgm:spPr>
      <dgm:t>
        <a:bodyPr/>
        <a:lstStyle/>
        <a:p>
          <a:pPr rtl="1"/>
          <a:r>
            <a:rPr lang="ar-SA" sz="2000" b="1" dirty="0" smtClean="0">
              <a:cs typeface="B Titr" pitchFamily="2" charset="-78"/>
              <a:hlinkClick xmlns:r="http://schemas.openxmlformats.org/officeDocument/2006/relationships" r:id="rId3" action="ppaction://hlinksldjump"/>
            </a:rPr>
            <a:t>هیدرواستاتیک و محاسبات آن </a:t>
          </a:r>
          <a:r>
            <a:rPr lang="ar-SA" sz="2000" b="1" smtClean="0">
              <a:cs typeface="B Titr" pitchFamily="2" charset="-78"/>
              <a:hlinkClick xmlns:r="http://schemas.openxmlformats.org/officeDocument/2006/relationships" r:id="rId3" action="ppaction://hlinksldjump"/>
            </a:rPr>
            <a:t>در نرم </a:t>
          </a:r>
          <a:r>
            <a:rPr lang="ar-SA" sz="2000" b="1" dirty="0" smtClean="0">
              <a:cs typeface="B Titr" pitchFamily="2" charset="-78"/>
              <a:hlinkClick xmlns:r="http://schemas.openxmlformats.org/officeDocument/2006/relationships" r:id="rId3" action="ppaction://hlinksldjump"/>
            </a:rPr>
            <a:t>افزار </a:t>
          </a:r>
          <a:r>
            <a:rPr lang="en-US" sz="2000" b="1" dirty="0" err="1" smtClean="0">
              <a:cs typeface="B Titr" pitchFamily="2" charset="-78"/>
              <a:hlinkClick xmlns:r="http://schemas.openxmlformats.org/officeDocument/2006/relationships" r:id="rId3" action="ppaction://hlinksldjump"/>
            </a:rPr>
            <a:t>maxsurf</a:t>
          </a:r>
          <a:r>
            <a:rPr lang="en-US" sz="2000" b="1" dirty="0" smtClean="0">
              <a:cs typeface="B Titr" pitchFamily="2" charset="-78"/>
              <a:hlinkClick xmlns:r="http://schemas.openxmlformats.org/officeDocument/2006/relationships" r:id="rId3" action="ppaction://hlinksldjump"/>
            </a:rPr>
            <a:t> </a:t>
          </a:r>
          <a:endParaRPr lang="fa-IR" sz="2000" b="1" dirty="0">
            <a:cs typeface="B Titr" pitchFamily="2" charset="-78"/>
          </a:endParaRPr>
        </a:p>
      </dgm:t>
    </dgm:pt>
    <dgm:pt modelId="{7EC0C795-02C0-43B6-BE2A-E4D8290AA346}" type="parTrans" cxnId="{50FDD894-E3A3-4AD3-9EEB-6BF3D2254CC5}">
      <dgm:prSet/>
      <dgm:spPr/>
      <dgm:t>
        <a:bodyPr/>
        <a:lstStyle/>
        <a:p>
          <a:pPr rtl="1"/>
          <a:endParaRPr lang="fa-IR"/>
        </a:p>
      </dgm:t>
    </dgm:pt>
    <dgm:pt modelId="{3F0A3617-0321-4372-A4CB-1CEDD6B7A292}" type="sibTrans" cxnId="{50FDD894-E3A3-4AD3-9EEB-6BF3D2254CC5}">
      <dgm:prSet/>
      <dgm:spPr/>
      <dgm:t>
        <a:bodyPr/>
        <a:lstStyle/>
        <a:p>
          <a:pPr rtl="1"/>
          <a:endParaRPr lang="fa-IR"/>
        </a:p>
      </dgm:t>
    </dgm:pt>
    <dgm:pt modelId="{E7EA255A-0D18-46C1-83B9-185119A07F7F}">
      <dgm:prSet phldrT="[Text]" custT="1"/>
      <dgm:spPr>
        <a:solidFill>
          <a:schemeClr val="tx1">
            <a:alpha val="9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Titr" pitchFamily="2" charset="-78"/>
              <a:hlinkClick xmlns:r="http://schemas.openxmlformats.org/officeDocument/2006/relationships" r:id="rId4" action="ppaction://hlinksldjump"/>
            </a:rPr>
            <a:t>محاسبات </a:t>
          </a:r>
          <a:r>
            <a:rPr lang="ar-SA" sz="2000" b="1" dirty="0" smtClean="0">
              <a:cs typeface="B Titr" pitchFamily="2" charset="-78"/>
              <a:hlinkClick xmlns:r="http://schemas.openxmlformats.org/officeDocument/2006/relationships" r:id="rId4" action="ppaction://hlinksldjump"/>
            </a:rPr>
            <a:t>هیدرودینامیک شناور </a:t>
          </a:r>
          <a:endParaRPr lang="fa-IR" sz="2000" b="1" dirty="0">
            <a:cs typeface="B Titr" pitchFamily="2" charset="-78"/>
          </a:endParaRPr>
        </a:p>
      </dgm:t>
    </dgm:pt>
    <dgm:pt modelId="{1F8E96F5-DA1C-46D8-9E30-DC0F67F5E7A9}" type="parTrans" cxnId="{4BDA81EF-164A-4236-AE0E-74F9F8D4AF75}">
      <dgm:prSet/>
      <dgm:spPr/>
      <dgm:t>
        <a:bodyPr/>
        <a:lstStyle/>
        <a:p>
          <a:pPr rtl="1"/>
          <a:endParaRPr lang="fa-IR"/>
        </a:p>
      </dgm:t>
    </dgm:pt>
    <dgm:pt modelId="{379E8813-C736-4295-9A25-038AFED9B138}" type="sibTrans" cxnId="{4BDA81EF-164A-4236-AE0E-74F9F8D4AF75}">
      <dgm:prSet/>
      <dgm:spPr/>
      <dgm:t>
        <a:bodyPr/>
        <a:lstStyle/>
        <a:p>
          <a:pPr rtl="1"/>
          <a:endParaRPr lang="fa-IR"/>
        </a:p>
      </dgm:t>
    </dgm:pt>
    <dgm:pt modelId="{B3D36124-1D29-4A96-88EC-6B696D126F10}">
      <dgm:prSet phldrT="[Text]" custT="1"/>
      <dgm:spPr>
        <a:solidFill>
          <a:schemeClr val="tx1">
            <a:alpha val="90000"/>
          </a:schemeClr>
        </a:solidFill>
      </dgm:spPr>
      <dgm:t>
        <a:bodyPr/>
        <a:lstStyle/>
        <a:p>
          <a:pPr rtl="1"/>
          <a:r>
            <a:rPr lang="ar-SA" sz="2000" b="1" dirty="0" smtClean="0">
              <a:cs typeface="B Titr" pitchFamily="2" charset="-78"/>
              <a:hlinkClick xmlns:r="http://schemas.openxmlformats.org/officeDocument/2006/relationships" r:id="rId5" action="ppaction://hlinksldjump"/>
            </a:rPr>
            <a:t> انتخاب پروانه</a:t>
          </a:r>
          <a:r>
            <a:rPr lang="fa-IR" sz="2000" b="1" dirty="0" smtClean="0">
              <a:cs typeface="B Titr" pitchFamily="2" charset="-78"/>
              <a:hlinkClick xmlns:r="http://schemas.openxmlformats.org/officeDocument/2006/relationships" r:id="rId5" action="ppaction://hlinksldjump"/>
            </a:rPr>
            <a:t> و موتور</a:t>
          </a:r>
          <a:r>
            <a:rPr lang="ar-SA" sz="2000" b="1" dirty="0" smtClean="0">
              <a:cs typeface="B Titr" pitchFamily="2" charset="-78"/>
              <a:hlinkClick xmlns:r="http://schemas.openxmlformats.org/officeDocument/2006/relationships" r:id="rId5" action="ppaction://hlinksldjump"/>
            </a:rPr>
            <a:t> </a:t>
          </a:r>
          <a:endParaRPr lang="fa-IR" sz="2000" b="1" dirty="0">
            <a:cs typeface="B Titr" pitchFamily="2" charset="-78"/>
          </a:endParaRPr>
        </a:p>
      </dgm:t>
    </dgm:pt>
    <dgm:pt modelId="{68704D14-6A29-4D60-82C0-2B4088920455}" type="parTrans" cxnId="{ADB50FE4-1105-4B76-AD51-AE35BF734175}">
      <dgm:prSet/>
      <dgm:spPr/>
      <dgm:t>
        <a:bodyPr/>
        <a:lstStyle/>
        <a:p>
          <a:pPr rtl="1"/>
          <a:endParaRPr lang="fa-IR"/>
        </a:p>
      </dgm:t>
    </dgm:pt>
    <dgm:pt modelId="{22272D80-D36A-4D8C-9B36-10ED6A8E8385}" type="sibTrans" cxnId="{ADB50FE4-1105-4B76-AD51-AE35BF734175}">
      <dgm:prSet/>
      <dgm:spPr/>
      <dgm:t>
        <a:bodyPr/>
        <a:lstStyle/>
        <a:p>
          <a:pPr rtl="1"/>
          <a:endParaRPr lang="fa-IR"/>
        </a:p>
      </dgm:t>
    </dgm:pt>
    <dgm:pt modelId="{D8F170B0-44B9-4ECC-806D-472EDBCB32AF}" type="pres">
      <dgm:prSet presAssocID="{BE8ED189-2568-4E05-9C1E-44DF72F43F97}" presName="diagram" presStyleCnt="0">
        <dgm:presLayoutVars>
          <dgm:chPref val="1"/>
          <dgm:dir val="rev"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B4308883-A7E4-4D8E-8C05-93A98F22E4CA}" type="pres">
      <dgm:prSet presAssocID="{642FE237-89CB-432B-82E0-26D1F9F7B8A8}" presName="root" presStyleCnt="0"/>
      <dgm:spPr/>
      <dgm:t>
        <a:bodyPr/>
        <a:lstStyle/>
        <a:p>
          <a:pPr rtl="1"/>
          <a:endParaRPr lang="fa-IR"/>
        </a:p>
      </dgm:t>
    </dgm:pt>
    <dgm:pt modelId="{631F8050-581C-4904-8F59-8B39164E6BF9}" type="pres">
      <dgm:prSet presAssocID="{642FE237-89CB-432B-82E0-26D1F9F7B8A8}" presName="rootComposite" presStyleCnt="0"/>
      <dgm:spPr/>
      <dgm:t>
        <a:bodyPr/>
        <a:lstStyle/>
        <a:p>
          <a:pPr rtl="1"/>
          <a:endParaRPr lang="fa-IR"/>
        </a:p>
      </dgm:t>
    </dgm:pt>
    <dgm:pt modelId="{F3090C58-DF80-4E6B-A073-DD5E03978A14}" type="pres">
      <dgm:prSet presAssocID="{642FE237-89CB-432B-82E0-26D1F9F7B8A8}" presName="rootText" presStyleLbl="node1" presStyleIdx="0" presStyleCnt="1" custScaleX="116886" custScaleY="56538" custLinFactNeighborX="51102" custLinFactNeighborY="-6894"/>
      <dgm:spPr/>
      <dgm:t>
        <a:bodyPr/>
        <a:lstStyle/>
        <a:p>
          <a:pPr rtl="1"/>
          <a:endParaRPr lang="fa-IR"/>
        </a:p>
      </dgm:t>
    </dgm:pt>
    <dgm:pt modelId="{7BA612D2-39C7-45B5-AC98-10FAA14498BF}" type="pres">
      <dgm:prSet presAssocID="{642FE237-89CB-432B-82E0-26D1F9F7B8A8}" presName="rootConnector" presStyleLbl="node1" presStyleIdx="0" presStyleCnt="1"/>
      <dgm:spPr/>
      <dgm:t>
        <a:bodyPr/>
        <a:lstStyle/>
        <a:p>
          <a:pPr rtl="1"/>
          <a:endParaRPr lang="fa-IR"/>
        </a:p>
      </dgm:t>
    </dgm:pt>
    <dgm:pt modelId="{F8580ADB-74F0-41B3-A0D0-8DF47EDD02FA}" type="pres">
      <dgm:prSet presAssocID="{642FE237-89CB-432B-82E0-26D1F9F7B8A8}" presName="childShape" presStyleCnt="0"/>
      <dgm:spPr/>
      <dgm:t>
        <a:bodyPr/>
        <a:lstStyle/>
        <a:p>
          <a:pPr rtl="1"/>
          <a:endParaRPr lang="fa-IR"/>
        </a:p>
      </dgm:t>
    </dgm:pt>
    <dgm:pt modelId="{EFC34761-DC0B-436E-8A37-E0F02F4F8AFC}" type="pres">
      <dgm:prSet presAssocID="{3DD238A8-5429-4971-9708-305E85E39D2F}" presName="Name13" presStyleLbl="parChTrans1D2" presStyleIdx="0" presStyleCnt="5"/>
      <dgm:spPr/>
      <dgm:t>
        <a:bodyPr/>
        <a:lstStyle/>
        <a:p>
          <a:pPr rtl="1"/>
          <a:endParaRPr lang="fa-IR"/>
        </a:p>
      </dgm:t>
    </dgm:pt>
    <dgm:pt modelId="{B6704C7D-A361-4126-8DC4-235394DD1E7D}" type="pres">
      <dgm:prSet presAssocID="{756F7D6A-435A-49DA-9D82-6C6EC13B3272}" presName="childText" presStyleLbl="bgAcc1" presStyleIdx="0" presStyleCnt="5" custScaleX="142152" custScaleY="36420" custLinFactNeighborX="94033" custLinFactNeighborY="-15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2041774-6275-4EDC-9FBD-7D2B1581354F}" type="pres">
      <dgm:prSet presAssocID="{7A732512-EBA4-479F-AE6B-44883483718A}" presName="Name13" presStyleLbl="parChTrans1D2" presStyleIdx="1" presStyleCnt="5"/>
      <dgm:spPr/>
      <dgm:t>
        <a:bodyPr/>
        <a:lstStyle/>
        <a:p>
          <a:pPr rtl="1"/>
          <a:endParaRPr lang="fa-IR"/>
        </a:p>
      </dgm:t>
    </dgm:pt>
    <dgm:pt modelId="{945FBFE1-EB51-4397-A093-E465DFC8304B}" type="pres">
      <dgm:prSet presAssocID="{B16A7940-13F7-439B-B247-7A0767EFFF8E}" presName="childText" presStyleLbl="bgAcc1" presStyleIdx="1" presStyleCnt="5" custScaleX="118973" custScaleY="42653" custLinFactNeighborX="-33932" custLinFactNeighborY="-116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4FCD50B-CD54-4E78-86F6-4007091A93D1}" type="pres">
      <dgm:prSet presAssocID="{7EC0C795-02C0-43B6-BE2A-E4D8290AA346}" presName="Name13" presStyleLbl="parChTrans1D2" presStyleIdx="2" presStyleCnt="5"/>
      <dgm:spPr/>
      <dgm:t>
        <a:bodyPr/>
        <a:lstStyle/>
        <a:p>
          <a:pPr rtl="1"/>
          <a:endParaRPr lang="fa-IR"/>
        </a:p>
      </dgm:t>
    </dgm:pt>
    <dgm:pt modelId="{E8A9A9B7-0735-498C-A3EA-44BA3FE7C941}" type="pres">
      <dgm:prSet presAssocID="{027B3A90-4862-47EB-B709-EFA6C1A93C20}" presName="childText" presStyleLbl="bgAcc1" presStyleIdx="2" presStyleCnt="5" custScaleX="219568" custScaleY="41144" custLinFactNeighborX="15444" custLinFactNeighborY="-375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472E100-B098-4E46-9245-8F9420FB4697}" type="pres">
      <dgm:prSet presAssocID="{1F8E96F5-DA1C-46D8-9E30-DC0F67F5E7A9}" presName="Name13" presStyleLbl="parChTrans1D2" presStyleIdx="3" presStyleCnt="5"/>
      <dgm:spPr/>
      <dgm:t>
        <a:bodyPr/>
        <a:lstStyle/>
        <a:p>
          <a:pPr rtl="1"/>
          <a:endParaRPr lang="fa-IR"/>
        </a:p>
      </dgm:t>
    </dgm:pt>
    <dgm:pt modelId="{A482ACA0-6591-46C2-858F-1B039567FB21}" type="pres">
      <dgm:prSet presAssocID="{E7EA255A-0D18-46C1-83B9-185119A07F7F}" presName="childText" presStyleLbl="bgAcc1" presStyleIdx="3" presStyleCnt="5" custScaleX="117977" custScaleY="40706" custLinFactNeighborX="-33932" custLinFactNeighborY="-484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11F58FB-7E05-4A7B-A8DF-87FE0400156E}" type="pres">
      <dgm:prSet presAssocID="{68704D14-6A29-4D60-82C0-2B4088920455}" presName="Name13" presStyleLbl="parChTrans1D2" presStyleIdx="4" presStyleCnt="5"/>
      <dgm:spPr/>
      <dgm:t>
        <a:bodyPr/>
        <a:lstStyle/>
        <a:p>
          <a:pPr rtl="1"/>
          <a:endParaRPr lang="fa-IR"/>
        </a:p>
      </dgm:t>
    </dgm:pt>
    <dgm:pt modelId="{812A4E7A-E7EE-4EB3-A459-B96ECAE9E07A}" type="pres">
      <dgm:prSet presAssocID="{B3D36124-1D29-4A96-88EC-6B696D126F10}" presName="childText" presStyleLbl="bgAcc1" presStyleIdx="4" presStyleCnt="5" custScaleX="137596" custScaleY="31976" custLinFactNeighborX="96769" custLinFactNeighborY="-1385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D28ECF5C-0295-4AB0-AFA6-375E56BF7562}" type="presOf" srcId="{B16A7940-13F7-439B-B247-7A0767EFFF8E}" destId="{945FBFE1-EB51-4397-A093-E465DFC8304B}" srcOrd="0" destOrd="0" presId="urn:microsoft.com/office/officeart/2005/8/layout/hierarchy3"/>
    <dgm:cxn modelId="{81DEA150-A843-4867-9D7F-AFB5DEEC3EFC}" type="presOf" srcId="{E7EA255A-0D18-46C1-83B9-185119A07F7F}" destId="{A482ACA0-6591-46C2-858F-1B039567FB21}" srcOrd="0" destOrd="0" presId="urn:microsoft.com/office/officeart/2005/8/layout/hierarchy3"/>
    <dgm:cxn modelId="{82DF2F78-BF17-4034-99E1-C7E4970A4A58}" type="presOf" srcId="{BE8ED189-2568-4E05-9C1E-44DF72F43F97}" destId="{D8F170B0-44B9-4ECC-806D-472EDBCB32AF}" srcOrd="0" destOrd="0" presId="urn:microsoft.com/office/officeart/2005/8/layout/hierarchy3"/>
    <dgm:cxn modelId="{24BA7B8A-FC8A-4DD3-B969-A2DD63844ADA}" type="presOf" srcId="{642FE237-89CB-432B-82E0-26D1F9F7B8A8}" destId="{F3090C58-DF80-4E6B-A073-DD5E03978A14}" srcOrd="0" destOrd="0" presId="urn:microsoft.com/office/officeart/2005/8/layout/hierarchy3"/>
    <dgm:cxn modelId="{F256849C-80D5-4A3A-A1C9-9091877CC14D}" type="presOf" srcId="{7A732512-EBA4-479F-AE6B-44883483718A}" destId="{92041774-6275-4EDC-9FBD-7D2B1581354F}" srcOrd="0" destOrd="0" presId="urn:microsoft.com/office/officeart/2005/8/layout/hierarchy3"/>
    <dgm:cxn modelId="{ADB50FE4-1105-4B76-AD51-AE35BF734175}" srcId="{642FE237-89CB-432B-82E0-26D1F9F7B8A8}" destId="{B3D36124-1D29-4A96-88EC-6B696D126F10}" srcOrd="4" destOrd="0" parTransId="{68704D14-6A29-4D60-82C0-2B4088920455}" sibTransId="{22272D80-D36A-4D8C-9B36-10ED6A8E8385}"/>
    <dgm:cxn modelId="{4BDA81EF-164A-4236-AE0E-74F9F8D4AF75}" srcId="{642FE237-89CB-432B-82E0-26D1F9F7B8A8}" destId="{E7EA255A-0D18-46C1-83B9-185119A07F7F}" srcOrd="3" destOrd="0" parTransId="{1F8E96F5-DA1C-46D8-9E30-DC0F67F5E7A9}" sibTransId="{379E8813-C736-4295-9A25-038AFED9B138}"/>
    <dgm:cxn modelId="{EA257B74-4ACB-4BC8-A2AC-83E988886B02}" type="presOf" srcId="{756F7D6A-435A-49DA-9D82-6C6EC13B3272}" destId="{B6704C7D-A361-4126-8DC4-235394DD1E7D}" srcOrd="0" destOrd="0" presId="urn:microsoft.com/office/officeart/2005/8/layout/hierarchy3"/>
    <dgm:cxn modelId="{81A3DD6F-8A96-4684-97E8-1C562C66599B}" type="presOf" srcId="{7EC0C795-02C0-43B6-BE2A-E4D8290AA346}" destId="{C4FCD50B-CD54-4E78-86F6-4007091A93D1}" srcOrd="0" destOrd="0" presId="urn:microsoft.com/office/officeart/2005/8/layout/hierarchy3"/>
    <dgm:cxn modelId="{DC413584-4DCF-4A32-BCA9-F645FF4F0734}" type="presOf" srcId="{642FE237-89CB-432B-82E0-26D1F9F7B8A8}" destId="{7BA612D2-39C7-45B5-AC98-10FAA14498BF}" srcOrd="1" destOrd="0" presId="urn:microsoft.com/office/officeart/2005/8/layout/hierarchy3"/>
    <dgm:cxn modelId="{21F19702-48DC-4377-A473-133859CAB577}" type="presOf" srcId="{1F8E96F5-DA1C-46D8-9E30-DC0F67F5E7A9}" destId="{7472E100-B098-4E46-9245-8F9420FB4697}" srcOrd="0" destOrd="0" presId="urn:microsoft.com/office/officeart/2005/8/layout/hierarchy3"/>
    <dgm:cxn modelId="{50FDD894-E3A3-4AD3-9EEB-6BF3D2254CC5}" srcId="{642FE237-89CB-432B-82E0-26D1F9F7B8A8}" destId="{027B3A90-4862-47EB-B709-EFA6C1A93C20}" srcOrd="2" destOrd="0" parTransId="{7EC0C795-02C0-43B6-BE2A-E4D8290AA346}" sibTransId="{3F0A3617-0321-4372-A4CB-1CEDD6B7A292}"/>
    <dgm:cxn modelId="{4E174090-6C8D-44A0-82CF-E8A3CFF9772E}" type="presOf" srcId="{027B3A90-4862-47EB-B709-EFA6C1A93C20}" destId="{E8A9A9B7-0735-498C-A3EA-44BA3FE7C941}" srcOrd="0" destOrd="0" presId="urn:microsoft.com/office/officeart/2005/8/layout/hierarchy3"/>
    <dgm:cxn modelId="{2CF2F165-A4D6-4F55-B10F-3633D74FF1EB}" type="presOf" srcId="{68704D14-6A29-4D60-82C0-2B4088920455}" destId="{F11F58FB-7E05-4A7B-A8DF-87FE0400156E}" srcOrd="0" destOrd="0" presId="urn:microsoft.com/office/officeart/2005/8/layout/hierarchy3"/>
    <dgm:cxn modelId="{42C59DD3-054E-473E-A325-9B542AB0B092}" srcId="{BE8ED189-2568-4E05-9C1E-44DF72F43F97}" destId="{642FE237-89CB-432B-82E0-26D1F9F7B8A8}" srcOrd="0" destOrd="0" parTransId="{B42A99B1-270C-480F-A2F5-ADA648BB092D}" sibTransId="{D066D5A1-D024-412E-94F6-8A5241802979}"/>
    <dgm:cxn modelId="{06C487B7-D186-450A-B21F-F67D3E7B8977}" srcId="{642FE237-89CB-432B-82E0-26D1F9F7B8A8}" destId="{756F7D6A-435A-49DA-9D82-6C6EC13B3272}" srcOrd="0" destOrd="0" parTransId="{3DD238A8-5429-4971-9708-305E85E39D2F}" sibTransId="{48A06444-0EB8-47F1-A89D-E71727E62476}"/>
    <dgm:cxn modelId="{EC0D300E-31A6-482D-97E8-3E7811D049AB}" type="presOf" srcId="{3DD238A8-5429-4971-9708-305E85E39D2F}" destId="{EFC34761-DC0B-436E-8A37-E0F02F4F8AFC}" srcOrd="0" destOrd="0" presId="urn:microsoft.com/office/officeart/2005/8/layout/hierarchy3"/>
    <dgm:cxn modelId="{6236774D-09A2-4387-88F3-C3966D6824CE}" type="presOf" srcId="{B3D36124-1D29-4A96-88EC-6B696D126F10}" destId="{812A4E7A-E7EE-4EB3-A459-B96ECAE9E07A}" srcOrd="0" destOrd="0" presId="urn:microsoft.com/office/officeart/2005/8/layout/hierarchy3"/>
    <dgm:cxn modelId="{AC4FE091-0F98-4015-B744-C41DC248AC45}" srcId="{642FE237-89CB-432B-82E0-26D1F9F7B8A8}" destId="{B16A7940-13F7-439B-B247-7A0767EFFF8E}" srcOrd="1" destOrd="0" parTransId="{7A732512-EBA4-479F-AE6B-44883483718A}" sibTransId="{5411162C-3044-4379-9035-8E6F0F7960F6}"/>
    <dgm:cxn modelId="{C81EC421-C39F-4A25-97B6-322E35633E86}" type="presParOf" srcId="{D8F170B0-44B9-4ECC-806D-472EDBCB32AF}" destId="{B4308883-A7E4-4D8E-8C05-93A98F22E4CA}" srcOrd="0" destOrd="0" presId="urn:microsoft.com/office/officeart/2005/8/layout/hierarchy3"/>
    <dgm:cxn modelId="{525E044B-741B-41A1-9ED3-A9852EACC3DE}" type="presParOf" srcId="{B4308883-A7E4-4D8E-8C05-93A98F22E4CA}" destId="{631F8050-581C-4904-8F59-8B39164E6BF9}" srcOrd="0" destOrd="0" presId="urn:microsoft.com/office/officeart/2005/8/layout/hierarchy3"/>
    <dgm:cxn modelId="{8EFFB5F5-FDA5-404F-9D52-65A7DA94B330}" type="presParOf" srcId="{631F8050-581C-4904-8F59-8B39164E6BF9}" destId="{F3090C58-DF80-4E6B-A073-DD5E03978A14}" srcOrd="0" destOrd="0" presId="urn:microsoft.com/office/officeart/2005/8/layout/hierarchy3"/>
    <dgm:cxn modelId="{7C44E15B-AF27-4DEC-8379-212A89A7B91A}" type="presParOf" srcId="{631F8050-581C-4904-8F59-8B39164E6BF9}" destId="{7BA612D2-39C7-45B5-AC98-10FAA14498BF}" srcOrd="1" destOrd="0" presId="urn:microsoft.com/office/officeart/2005/8/layout/hierarchy3"/>
    <dgm:cxn modelId="{8BDEA621-191F-4201-B194-B5987A82BAE7}" type="presParOf" srcId="{B4308883-A7E4-4D8E-8C05-93A98F22E4CA}" destId="{F8580ADB-74F0-41B3-A0D0-8DF47EDD02FA}" srcOrd="1" destOrd="0" presId="urn:microsoft.com/office/officeart/2005/8/layout/hierarchy3"/>
    <dgm:cxn modelId="{D5441B75-974A-474D-BFCF-2A5609991862}" type="presParOf" srcId="{F8580ADB-74F0-41B3-A0D0-8DF47EDD02FA}" destId="{EFC34761-DC0B-436E-8A37-E0F02F4F8AFC}" srcOrd="0" destOrd="0" presId="urn:microsoft.com/office/officeart/2005/8/layout/hierarchy3"/>
    <dgm:cxn modelId="{FF53FDA6-8775-4BD3-A1ED-28B12E58BDE9}" type="presParOf" srcId="{F8580ADB-74F0-41B3-A0D0-8DF47EDD02FA}" destId="{B6704C7D-A361-4126-8DC4-235394DD1E7D}" srcOrd="1" destOrd="0" presId="urn:microsoft.com/office/officeart/2005/8/layout/hierarchy3"/>
    <dgm:cxn modelId="{EB8B5738-72C2-4DF4-8C11-20CBDDF622DF}" type="presParOf" srcId="{F8580ADB-74F0-41B3-A0D0-8DF47EDD02FA}" destId="{92041774-6275-4EDC-9FBD-7D2B1581354F}" srcOrd="2" destOrd="0" presId="urn:microsoft.com/office/officeart/2005/8/layout/hierarchy3"/>
    <dgm:cxn modelId="{1534CDCF-BBD4-4DF0-88D9-5AC3797BF5A0}" type="presParOf" srcId="{F8580ADB-74F0-41B3-A0D0-8DF47EDD02FA}" destId="{945FBFE1-EB51-4397-A093-E465DFC8304B}" srcOrd="3" destOrd="0" presId="urn:microsoft.com/office/officeart/2005/8/layout/hierarchy3"/>
    <dgm:cxn modelId="{A11826BD-92D3-4232-8482-111ED47B7742}" type="presParOf" srcId="{F8580ADB-74F0-41B3-A0D0-8DF47EDD02FA}" destId="{C4FCD50B-CD54-4E78-86F6-4007091A93D1}" srcOrd="4" destOrd="0" presId="urn:microsoft.com/office/officeart/2005/8/layout/hierarchy3"/>
    <dgm:cxn modelId="{37458808-A72C-4620-9D2C-A930805B3232}" type="presParOf" srcId="{F8580ADB-74F0-41B3-A0D0-8DF47EDD02FA}" destId="{E8A9A9B7-0735-498C-A3EA-44BA3FE7C941}" srcOrd="5" destOrd="0" presId="urn:microsoft.com/office/officeart/2005/8/layout/hierarchy3"/>
    <dgm:cxn modelId="{049639B2-BD80-4EB9-ABA6-4581B7386ABE}" type="presParOf" srcId="{F8580ADB-74F0-41B3-A0D0-8DF47EDD02FA}" destId="{7472E100-B098-4E46-9245-8F9420FB4697}" srcOrd="6" destOrd="0" presId="urn:microsoft.com/office/officeart/2005/8/layout/hierarchy3"/>
    <dgm:cxn modelId="{A6CA8108-1D8A-45AC-85FC-2AD0DDB88D33}" type="presParOf" srcId="{F8580ADB-74F0-41B3-A0D0-8DF47EDD02FA}" destId="{A482ACA0-6591-46C2-858F-1B039567FB21}" srcOrd="7" destOrd="0" presId="urn:microsoft.com/office/officeart/2005/8/layout/hierarchy3"/>
    <dgm:cxn modelId="{02484168-F8C8-4FC8-A7F2-151F85F801F2}" type="presParOf" srcId="{F8580ADB-74F0-41B3-A0D0-8DF47EDD02FA}" destId="{F11F58FB-7E05-4A7B-A8DF-87FE0400156E}" srcOrd="8" destOrd="0" presId="urn:microsoft.com/office/officeart/2005/8/layout/hierarchy3"/>
    <dgm:cxn modelId="{C56A35F0-3E38-4733-843D-FB0E0FF91B40}" type="presParOf" srcId="{F8580ADB-74F0-41B3-A0D0-8DF47EDD02FA}" destId="{812A4E7A-E7EE-4EB3-A459-B96ECAE9E07A}" srcOrd="9" destOrd="0" presId="urn:microsoft.com/office/officeart/2005/8/layout/hierarchy3"/>
  </dgm:cxnLst>
  <dgm:bg/>
  <dgm:whole/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41810F-E78E-49ED-BEFB-5B1DC1431E48}">
      <dsp:nvSpPr>
        <dsp:cNvPr id="0" name=""/>
        <dsp:cNvSpPr/>
      </dsp:nvSpPr>
      <dsp:spPr>
        <a:xfrm>
          <a:off x="1614466" y="2265"/>
          <a:ext cx="5000667" cy="10895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87630" rIns="175260" bIns="87630" numCol="1" spcCol="1270" anchor="ctr" anchorCtr="0">
          <a:noAutofit/>
        </a:bodyPr>
        <a:lstStyle/>
        <a:p>
          <a:pPr lvl="0" algn="ctr" defTabSz="2044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600" kern="1200" dirty="0" smtClean="0">
              <a:cs typeface="B Nazanin" pitchFamily="2" charset="-78"/>
            </a:rPr>
            <a:t>مقدمه</a:t>
          </a:r>
          <a:endParaRPr lang="fa-IR" sz="4600" kern="1200" dirty="0">
            <a:cs typeface="B Nazanin" pitchFamily="2" charset="-78"/>
          </a:endParaRPr>
        </a:p>
      </dsp:txBody>
      <dsp:txXfrm>
        <a:off x="1614466" y="2265"/>
        <a:ext cx="5000667" cy="1089501"/>
      </dsp:txXfrm>
    </dsp:sp>
    <dsp:sp modelId="{A327B61A-B6BA-4E54-A83B-BE867B1E332D}">
      <dsp:nvSpPr>
        <dsp:cNvPr id="0" name=""/>
        <dsp:cNvSpPr/>
      </dsp:nvSpPr>
      <dsp:spPr>
        <a:xfrm>
          <a:off x="1614466" y="1146242"/>
          <a:ext cx="5000667" cy="10895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87630" rIns="175260" bIns="87630" numCol="1" spcCol="1270" anchor="ctr" anchorCtr="0">
          <a:noAutofit/>
        </a:bodyPr>
        <a:lstStyle/>
        <a:p>
          <a:pPr lvl="0" algn="ctr" defTabSz="2044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600" kern="1200" dirty="0" smtClean="0">
              <a:cs typeface="B Nazanin" pitchFamily="2" charset="-78"/>
            </a:rPr>
            <a:t>مبانی تئوری</a:t>
          </a:r>
        </a:p>
      </dsp:txBody>
      <dsp:txXfrm>
        <a:off x="1614466" y="1146242"/>
        <a:ext cx="5000667" cy="1089501"/>
      </dsp:txXfrm>
    </dsp:sp>
    <dsp:sp modelId="{523EF367-5D6F-49EE-841F-B7EAF6623DAD}">
      <dsp:nvSpPr>
        <dsp:cNvPr id="0" name=""/>
        <dsp:cNvSpPr/>
      </dsp:nvSpPr>
      <dsp:spPr>
        <a:xfrm>
          <a:off x="1614466" y="2290219"/>
          <a:ext cx="5000667" cy="10895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87630" rIns="175260" bIns="87630" numCol="1" spcCol="1270" anchor="ctr" anchorCtr="0">
          <a:noAutofit/>
        </a:bodyPr>
        <a:lstStyle/>
        <a:p>
          <a:pPr lvl="0" algn="ctr" defTabSz="2044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600" kern="1200" dirty="0" smtClean="0">
              <a:cs typeface="B Nazanin" pitchFamily="2" charset="-78"/>
            </a:rPr>
            <a:t>مراحل عملی و نتایج</a:t>
          </a:r>
        </a:p>
      </dsp:txBody>
      <dsp:txXfrm>
        <a:off x="1614466" y="2290219"/>
        <a:ext cx="5000667" cy="1089501"/>
      </dsp:txXfrm>
    </dsp:sp>
    <dsp:sp modelId="{51E52136-0936-48A0-9DF5-6C0A2658245C}">
      <dsp:nvSpPr>
        <dsp:cNvPr id="0" name=""/>
        <dsp:cNvSpPr/>
      </dsp:nvSpPr>
      <dsp:spPr>
        <a:xfrm>
          <a:off x="1614466" y="3400432"/>
          <a:ext cx="5000667" cy="10895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87630" rIns="175260" bIns="87630" numCol="1" spcCol="1270" anchor="ctr" anchorCtr="0">
          <a:noAutofit/>
        </a:bodyPr>
        <a:lstStyle/>
        <a:p>
          <a:pPr lvl="0" algn="ctr" defTabSz="2044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600" kern="1200" dirty="0" smtClean="0">
              <a:cs typeface="B Nazanin" pitchFamily="2" charset="-78"/>
            </a:rPr>
            <a:t>جمع بندی</a:t>
          </a:r>
        </a:p>
      </dsp:txBody>
      <dsp:txXfrm>
        <a:off x="1614466" y="3400432"/>
        <a:ext cx="5000667" cy="10895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47EA3E3-8CCB-4CDB-BC40-69ADE979D025}" type="datetimeFigureOut">
              <a:rPr lang="fa-IR" smtClean="0"/>
              <a:pPr/>
              <a:t>09/19/1431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A37B68A-200C-4649-ADC9-BE6802F0441D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19</a:t>
            </a:fld>
            <a:endParaRPr lang="fa-I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28</a:t>
            </a:fld>
            <a:endParaRPr lang="fa-I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29</a:t>
            </a:fld>
            <a:endParaRPr lang="fa-I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30</a:t>
            </a:fld>
            <a:endParaRPr lang="fa-I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31</a:t>
            </a:fld>
            <a:endParaRPr lang="fa-I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32</a:t>
            </a:fld>
            <a:endParaRPr lang="fa-I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33</a:t>
            </a:fld>
            <a:endParaRPr lang="fa-I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34</a:t>
            </a:fld>
            <a:endParaRPr lang="fa-I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35</a:t>
            </a:fld>
            <a:endParaRPr lang="fa-I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36</a:t>
            </a:fld>
            <a:endParaRPr lang="fa-I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37</a:t>
            </a:fld>
            <a:endParaRPr lang="fa-I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20</a:t>
            </a:fld>
            <a:endParaRPr lang="fa-I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38</a:t>
            </a:fld>
            <a:endParaRPr lang="fa-I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39</a:t>
            </a:fld>
            <a:endParaRPr lang="fa-I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42</a:t>
            </a:fld>
            <a:endParaRPr lang="fa-I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43</a:t>
            </a:fld>
            <a:endParaRPr lang="fa-I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44</a:t>
            </a:fld>
            <a:endParaRPr lang="fa-I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46</a:t>
            </a:fld>
            <a:endParaRPr lang="fa-I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47</a:t>
            </a:fld>
            <a:endParaRPr lang="fa-I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48</a:t>
            </a:fld>
            <a:endParaRPr lang="fa-I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49</a:t>
            </a:fld>
            <a:endParaRPr lang="fa-I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51</a:t>
            </a:fld>
            <a:endParaRPr lang="fa-I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21</a:t>
            </a:fld>
            <a:endParaRPr lang="fa-I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52</a:t>
            </a:fld>
            <a:endParaRPr lang="fa-I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54</a:t>
            </a:fld>
            <a:endParaRPr lang="fa-I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55</a:t>
            </a:fld>
            <a:endParaRPr lang="fa-I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56</a:t>
            </a:fld>
            <a:endParaRPr lang="fa-I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57</a:t>
            </a:fld>
            <a:endParaRPr lang="fa-I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58</a:t>
            </a:fld>
            <a:endParaRPr lang="fa-I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60</a:t>
            </a:fld>
            <a:endParaRPr lang="fa-I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61</a:t>
            </a:fld>
            <a:endParaRPr lang="fa-I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62</a:t>
            </a:fld>
            <a:endParaRPr lang="fa-I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63</a:t>
            </a:fld>
            <a:endParaRPr lang="fa-I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22</a:t>
            </a:fld>
            <a:endParaRPr lang="fa-I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64</a:t>
            </a:fld>
            <a:endParaRPr lang="fa-I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65</a:t>
            </a:fld>
            <a:endParaRPr lang="fa-I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66</a:t>
            </a:fld>
            <a:endParaRPr lang="fa-I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67</a:t>
            </a:fld>
            <a:endParaRPr lang="fa-I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69</a:t>
            </a:fld>
            <a:endParaRPr lang="fa-IR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71</a:t>
            </a:fld>
            <a:endParaRPr lang="fa-IR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72</a:t>
            </a:fld>
            <a:endParaRPr lang="fa-IR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73</a:t>
            </a:fld>
            <a:endParaRPr lang="fa-IR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74</a:t>
            </a:fld>
            <a:endParaRPr lang="fa-IR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75</a:t>
            </a:fld>
            <a:endParaRPr lang="fa-I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23</a:t>
            </a:fld>
            <a:endParaRPr lang="fa-IR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76</a:t>
            </a:fld>
            <a:endParaRPr lang="fa-IR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77</a:t>
            </a:fld>
            <a:endParaRPr lang="fa-IR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78</a:t>
            </a:fld>
            <a:endParaRPr lang="fa-IR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80</a:t>
            </a:fld>
            <a:endParaRPr lang="fa-IR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81</a:t>
            </a:fld>
            <a:endParaRPr lang="fa-IR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82</a:t>
            </a:fld>
            <a:endParaRPr lang="fa-IR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83</a:t>
            </a:fld>
            <a:endParaRPr lang="fa-IR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84</a:t>
            </a:fld>
            <a:endParaRPr lang="fa-IR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86</a:t>
            </a:fld>
            <a:endParaRPr lang="fa-IR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88</a:t>
            </a:fld>
            <a:endParaRPr lang="fa-I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24</a:t>
            </a:fld>
            <a:endParaRPr lang="fa-IR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89</a:t>
            </a:fld>
            <a:endParaRPr lang="fa-IR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90</a:t>
            </a:fld>
            <a:endParaRPr lang="fa-IR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92</a:t>
            </a:fld>
            <a:endParaRPr lang="fa-IR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93</a:t>
            </a:fld>
            <a:endParaRPr lang="fa-I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25</a:t>
            </a:fld>
            <a:endParaRPr lang="fa-I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26</a:t>
            </a:fld>
            <a:endParaRPr lang="fa-I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B68A-200C-4649-ADC9-BE6802F0441D}" type="slidenum">
              <a:rPr lang="fa-IR" smtClean="0"/>
              <a:pPr/>
              <a:t>27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 مهندسی مواد دانشگاه صنعتی مالک اشتر اصفهان</a:t>
            </a:r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06FBCD6-B74C-44A3-B15B-16195381D2F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 مهندسی مواد دانشگاه صنعتی مالک اشتر اصفهان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A866E3-70E8-4D14-AF73-05C9F073EC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 مهندسی مواد دانشگاه صنعتی مالک اشتر اصفهان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FBB17-A553-47F0-8C99-4DA12767B1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 مهندسی مواد دانشگاه صنعتی مالک اشتر اصفهان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8708C9-6548-4E56-93E5-6EBEB75989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 مهندسی مواد دانشگاه صنعتی مالک اشتر اصفهان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DB1470-257A-4412-AD51-F5C23C6CD4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 مهندسی مواد دانشگاه صنعتی مالک اشتر اصفهان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D35A69-E454-48FD-A098-B32188212E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 مهندسی مواد دانشگاه صنعتی مالک اشتر اصفهان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3F8FE3-0024-42B4-9958-A51BC5B213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 مهندسی مواد دانشگاه صنعتی مالک اشتر اصفهان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E1AAC7-85D5-43F0-B4F9-0669AD0713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 مهندسی مواد دانشگاه صنعتی مالک اشتر اصفهان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D9262F-1B14-4BBB-89DD-82FF5CA707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 مهندسی مواد دانشگاه صنعتی مالک اشتر اصفهان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36E2DD-0A6D-473D-AD8C-59EF35A3C2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 مهندسی مواد دانشگاه صنعتی مالک اشتر اصفهان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01639-9C1E-461E-8F10-481BEDE16D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fa-IR" smtClean="0"/>
              <a:t>دانشکده مهندسی مواد دانشگاه صنعتی مالک اشتر اصفهان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E5735C8-EEAE-4D28-A535-EAFEE41EA4E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slide" Target="slid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11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11.xml"/><Relationship Id="rId4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slide" Target="slide3.xml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hyperlink" Target="file:///C:\Users\HAMED\Desktop\defa%20behrouz\support%20power%20point\2-005.MPG" TargetMode="Externa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hyperlink" Target="file:///C:\Users\HAMED\Desktop\defa%20behrouz\support%20power%20point\1-033.MPG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6" Type="http://schemas.openxmlformats.org/officeDocument/2006/relationships/hyperlink" Target="file:///C:\Users\HAMED\Desktop\defa%20behrouz\support%20power%20point\MVI_2.MPG" TargetMode="Externa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6" Type="http://schemas.openxmlformats.org/officeDocument/2006/relationships/hyperlink" Target="file:///C:\Users\HAMED\Desktop\defa%20behrouz\support%20power%20point\3-007.MPG" TargetMode="Externa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6" Type="http://schemas.openxmlformats.org/officeDocument/2006/relationships/hyperlink" Target="file:///C:\Users\HAMED\Desktop\defa%20behrouz\support%20power%20point\4-008.MPG" TargetMode="Externa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5.jpeg"/><Relationship Id="rId4" Type="http://schemas.openxmlformats.org/officeDocument/2006/relationships/image" Target="../media/image4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8.jpeg"/><Relationship Id="rId4" Type="http://schemas.openxmlformats.org/officeDocument/2006/relationships/image" Target="../media/image117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2.jpeg"/><Relationship Id="rId4" Type="http://schemas.openxmlformats.org/officeDocument/2006/relationships/image" Target="../media/image121.jpe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714348" y="428604"/>
            <a:ext cx="7715304" cy="6047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ranNastaliq" pitchFamily="18" charset="0"/>
                <a:ea typeface="Calibri" pitchFamily="34" charset="0"/>
                <a:cs typeface="IranNastaliq" pitchFamily="18" charset="0"/>
              </a:rPr>
              <a:t>دانشکده  مهندسی   </a:t>
            </a:r>
            <a:r>
              <a:rPr lang="fa-IR" sz="2800" b="1" dirty="0" smtClean="0">
                <a:latin typeface="IranNastaliq" pitchFamily="18" charset="0"/>
                <a:ea typeface="Calibri" pitchFamily="34" charset="0"/>
                <a:cs typeface="IranNastaliq" pitchFamily="18" charset="0"/>
              </a:rPr>
              <a:t>دریا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IranNastaliq" pitchFamily="18" charset="0"/>
              <a:cs typeface="IranNastaliq" pitchFamily="18" charset="0"/>
            </a:endParaRPr>
          </a:p>
          <a:p>
            <a:pPr marL="0" marR="0" lvl="0" indent="0" algn="ct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ranNastaliq" pitchFamily="18" charset="0"/>
                <a:ea typeface="Calibri" pitchFamily="34" charset="0"/>
                <a:cs typeface="IranNastaliq" pitchFamily="18" charset="0"/>
              </a:rPr>
              <a:t> </a:t>
            </a: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ranNastaliq" pitchFamily="18" charset="0"/>
                <a:ea typeface="Calibri" pitchFamily="34" charset="0"/>
                <a:cs typeface="IranNastaliq" pitchFamily="18" charset="0"/>
              </a:rPr>
              <a:t>جلسه دفاعیه کارشناسی </a:t>
            </a:r>
          </a:p>
          <a:p>
            <a:pPr marL="0" marR="0" lvl="0" indent="0" algn="ct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IranNastaliq" pitchFamily="18" charset="0"/>
              <a:cs typeface="IranNastaliq" pitchFamily="18" charset="0"/>
            </a:endParaRPr>
          </a:p>
          <a:p>
            <a:pPr lvl="0" algn="ctr" rtl="1" eaLnBrk="0" hangingPunct="0">
              <a:lnSpc>
                <a:spcPct val="150000"/>
              </a:lnSpc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B Titr" pitchFamily="2" charset="-78"/>
              </a:rPr>
              <a:t>طراحی و ساخت زیردریایی بدون سرنشین کنترل </a:t>
            </a:r>
            <a:r>
              <a:rPr lang="fa-IR" sz="2800" b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B Titr" pitchFamily="2" charset="-78"/>
              </a:rPr>
              <a:t>از راه دور آریا با </a:t>
            </a: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B Titr" pitchFamily="2" charset="-78"/>
              </a:rPr>
              <a:t>قابلیت های خاص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B Titr" pitchFamily="2" charset="-78"/>
            </a:endParaRPr>
          </a:p>
          <a:p>
            <a:pPr marL="0" marR="0" lvl="0" indent="0" algn="ct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B Zar" pitchFamily="2" charset="-78"/>
            </a:endParaRPr>
          </a:p>
          <a:p>
            <a:pPr marL="0" marR="0" lvl="0" indent="0" algn="ct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Zar" pitchFamily="2" charset="-78"/>
              </a:rPr>
              <a:t>استاد راهنما: مهندس محمد  مونسان</a:t>
            </a:r>
            <a:endParaRPr kumimoji="0" lang="en-US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Zar" pitchFamily="2" charset="-78"/>
            </a:endParaRPr>
          </a:p>
          <a:p>
            <a:pPr marL="0" marR="0" lvl="0" indent="0" algn="ct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Zar" pitchFamily="2" charset="-78"/>
              </a:rPr>
              <a:t>استاد ناظر: دکتر سهراب طهماسبی</a:t>
            </a:r>
            <a:endParaRPr kumimoji="0" lang="en-US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Zar" pitchFamily="2" charset="-78"/>
            </a:endParaRPr>
          </a:p>
          <a:p>
            <a:pPr marL="0" marR="0" lvl="0" indent="0" algn="ct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B Zar" pitchFamily="2" charset="-78"/>
            </a:endParaRPr>
          </a:p>
          <a:p>
            <a:pPr marL="0" marR="0" lvl="0" indent="0" algn="ct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Zar" pitchFamily="2" charset="-78"/>
              </a:rPr>
              <a:t>ارائه دهنده: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Zar" pitchFamily="2" charset="-78"/>
            </a:endParaRPr>
          </a:p>
          <a:p>
            <a:pPr marL="0" marR="0" lvl="0" indent="0" algn="ct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B Zar" pitchFamily="2" charset="-78"/>
              </a:rPr>
              <a:t>بهروز اسدی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B Zar" pitchFamily="2" charset="-78"/>
            </a:endParaRPr>
          </a:p>
        </p:txBody>
      </p:sp>
      <p:pic>
        <p:nvPicPr>
          <p:cNvPr id="7" name="Picture 2" descr="C:\Users\Moh@m@d\Desktop\Untitled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2000232" y="2643182"/>
            <a:ext cx="5000667" cy="1089501"/>
            <a:chOff x="1614466" y="2265"/>
            <a:chExt cx="5000667" cy="1089501"/>
          </a:xfrm>
          <a:scene3d>
            <a:camera prst="orthographicFront"/>
            <a:lightRig rig="chilly" dir="t"/>
          </a:scene3d>
        </p:grpSpPr>
        <p:sp>
          <p:nvSpPr>
            <p:cNvPr id="11" name="Rounded Rectangle 10"/>
            <p:cNvSpPr/>
            <p:nvPr/>
          </p:nvSpPr>
          <p:spPr>
            <a:xfrm>
              <a:off x="1614466" y="2265"/>
              <a:ext cx="5000667" cy="1089501"/>
            </a:xfrm>
            <a:prstGeom prst="roundRect">
              <a:avLst/>
            </a:prstGeom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1667651" y="55450"/>
              <a:ext cx="4894297" cy="98313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5260" tIns="87630" rIns="175260" bIns="87630" numCol="1" spcCol="1270" anchor="ctr" anchorCtr="0">
              <a:noAutofit/>
            </a:bodyPr>
            <a:lstStyle/>
            <a:p>
              <a:pPr lvl="0" algn="ctr" defTabSz="20447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4600" kern="1200" dirty="0" smtClean="0">
                  <a:cs typeface="B Nazanin" pitchFamily="2" charset="-78"/>
                </a:rPr>
                <a:t>طراحی جزئیات شناور</a:t>
              </a:r>
              <a:endParaRPr lang="fa-IR" sz="4600" kern="1200" dirty="0">
                <a:cs typeface="B Nazanin" pitchFamily="2" charset="-78"/>
              </a:endParaRPr>
            </a:p>
          </p:txBody>
        </p:sp>
      </p:grpSp>
      <p:pic>
        <p:nvPicPr>
          <p:cNvPr id="7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8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5052994" y="6381750"/>
            <a:ext cx="4091006" cy="47625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fa-IR" sz="1400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sz="1400" dirty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4"/>
          <p:cNvSpPr/>
          <p:nvPr/>
        </p:nvSpPr>
        <p:spPr>
          <a:xfrm>
            <a:off x="2053417" y="1678304"/>
            <a:ext cx="4894297" cy="983131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5260" tIns="87630" rIns="175260" bIns="87630" numCol="1" spcCol="1270" anchor="ctr" anchorCtr="0">
            <a:noAutofit/>
          </a:bodyPr>
          <a:lstStyle/>
          <a:p>
            <a:pPr lvl="0" algn="ctr" defTabSz="20447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a-IR" sz="4600" kern="1200" dirty="0">
              <a:cs typeface="B Nazanin" pitchFamily="2" charset="-78"/>
            </a:endParaRPr>
          </a:p>
        </p:txBody>
      </p:sp>
      <p:graphicFrame>
        <p:nvGraphicFramePr>
          <p:cNvPr id="13" name="Diagram 12"/>
          <p:cNvGraphicFramePr/>
          <p:nvPr/>
        </p:nvGraphicFramePr>
        <p:xfrm>
          <a:off x="714348" y="71414"/>
          <a:ext cx="8072462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643438" y="6524650"/>
            <a:ext cx="4500562" cy="47625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fa-IR" sz="1400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sz="1400" dirty="0">
              <a:cs typeface="B Nazanin" pitchFamily="2" charset="-78"/>
            </a:endParaRPr>
          </a:p>
        </p:txBody>
      </p:sp>
      <p:pic>
        <p:nvPicPr>
          <p:cNvPr id="1026" name="Picture 2" descr="C:\Users\Moh@m@d\Desktop\Untitled-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16"/>
          <p:cNvSpPr>
            <a:spLocks noGrp="1"/>
          </p:cNvSpPr>
          <p:nvPr>
            <p:ph sz="half" idx="2"/>
          </p:nvPr>
        </p:nvSpPr>
        <p:spPr>
          <a:xfrm>
            <a:off x="285720" y="1600201"/>
            <a:ext cx="8401080" cy="3686188"/>
          </a:xfrm>
        </p:spPr>
        <p:txBody>
          <a:bodyPr/>
          <a:lstStyle/>
          <a:p>
            <a:pPr>
              <a:buNone/>
            </a:pPr>
            <a:r>
              <a:rPr lang="fa-IR" sz="2000" b="1" dirty="0" smtClean="0">
                <a:cs typeface="B Nazanin" pitchFamily="2" charset="-78"/>
              </a:rPr>
              <a:t>	شکل بدنه دوکی شکل و از سه قسمت اصلی تشکیل می گردد :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fa-IR" sz="20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قسمت سینه شناور </a:t>
            </a:r>
          </a:p>
          <a:p>
            <a:pPr marL="514350" indent="-514350">
              <a:buNone/>
            </a:pPr>
            <a:r>
              <a:rPr lang="fa-IR" sz="2000" b="1" dirty="0" smtClean="0">
                <a:cs typeface="B Nazanin" pitchFamily="2" charset="-78"/>
              </a:rPr>
              <a:t>	به صورت یک نیم بیضی با نسبت قطر 1/2 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fa-IR" sz="20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قسمت میانی شناور </a:t>
            </a:r>
          </a:p>
          <a:p>
            <a:pPr marL="514350" indent="-514350">
              <a:buNone/>
            </a:pPr>
            <a:r>
              <a:rPr lang="fa-IR" sz="20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	</a:t>
            </a:r>
            <a:r>
              <a:rPr lang="fa-IR" sz="2000" b="1" dirty="0" smtClean="0">
                <a:cs typeface="B Nazanin" pitchFamily="2" charset="-78"/>
              </a:rPr>
              <a:t>به صورت یک استوانه با قطر 14 سانتی متر با توجه به محدوده طول به قطر بهینه برای زیردریایی ها و همچنین فضای لازم جهت جانمایی داخلی بدنه 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fa-IR" sz="20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قسمت پاشنه شناور </a:t>
            </a:r>
          </a:p>
          <a:p>
            <a:pPr marL="514350" indent="-514350">
              <a:buNone/>
            </a:pPr>
            <a:r>
              <a:rPr lang="fa-IR" sz="2000" b="1" dirty="0" smtClean="0">
                <a:cs typeface="B Nazanin" pitchFamily="2" charset="-78"/>
              </a:rPr>
              <a:t>	به صورت یک مخروط با زاویه راس 30 درجه</a:t>
            </a:r>
            <a:endParaRPr lang="fa-IR" sz="2000" b="1" dirty="0">
              <a:cs typeface="B Nazanin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24498" y="6381750"/>
            <a:ext cx="351950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 rot="10800000">
            <a:off x="6786578" y="1000108"/>
            <a:ext cx="214310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1142976" y="357166"/>
            <a:ext cx="771530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ar-SA" dirty="0" smtClean="0">
                <a:cs typeface="B Titr" pitchFamily="2" charset="-78"/>
              </a:rPr>
              <a:t>محاسبات بدنه</a:t>
            </a:r>
            <a:r>
              <a:rPr lang="fa-IR" dirty="0" smtClean="0">
                <a:cs typeface="B Titr" pitchFamily="2" charset="-78"/>
              </a:rPr>
              <a:t> </a:t>
            </a:r>
            <a:r>
              <a:rPr lang="ar-SA" dirty="0" smtClean="0">
                <a:cs typeface="B Titr" pitchFamily="2" charset="-78"/>
              </a:rPr>
              <a:t>- مکانیزم های کنترل</a:t>
            </a:r>
            <a:r>
              <a:rPr lang="fa-IR" dirty="0" smtClean="0">
                <a:cs typeface="B Titr" pitchFamily="2" charset="-78"/>
              </a:rPr>
              <a:t>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3200" dirty="0" smtClean="0">
                <a:cs typeface="B Titr" pitchFamily="2" charset="-78"/>
              </a:rPr>
              <a:t> </a:t>
            </a:r>
            <a:endParaRPr lang="fa-IR" sz="32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4" name="Picture 2" descr="C:\Users\Moh@m@d\Desktop\Untitled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406" y="4714884"/>
            <a:ext cx="6099334" cy="1504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57200" y="488952"/>
            <a:ext cx="8229600" cy="796908"/>
          </a:xfrm>
        </p:spPr>
        <p:txBody>
          <a:bodyPr/>
          <a:lstStyle/>
          <a:p>
            <a:pPr lvl="0" algn="r"/>
            <a:r>
              <a:rPr lang="fa-IR" sz="3200" dirty="0" smtClean="0">
                <a:solidFill>
                  <a:schemeClr val="tx1"/>
                </a:solidFill>
                <a:cs typeface="B Titr" pitchFamily="2" charset="-78"/>
              </a:rPr>
              <a:t>طراحی جزئیات شناور(</a:t>
            </a:r>
            <a:r>
              <a:rPr lang="ar-SA" sz="1800" dirty="0" smtClean="0">
                <a:solidFill>
                  <a:schemeClr val="tx1"/>
                </a:solidFill>
                <a:cs typeface="B Titr" pitchFamily="2" charset="-78"/>
              </a:rPr>
              <a:t>محاسبات بدنه</a:t>
            </a:r>
            <a:r>
              <a:rPr lang="fa-IR" sz="1800" dirty="0" smtClean="0">
                <a:solidFill>
                  <a:schemeClr val="tx1"/>
                </a:solidFill>
                <a:cs typeface="B Titr" pitchFamily="2" charset="-78"/>
              </a:rPr>
              <a:t> </a:t>
            </a:r>
            <a:r>
              <a:rPr lang="ar-SA" sz="1800" dirty="0" smtClean="0">
                <a:solidFill>
                  <a:schemeClr val="tx1"/>
                </a:solidFill>
                <a:cs typeface="B Titr" pitchFamily="2" charset="-78"/>
              </a:rPr>
              <a:t>- مکانیزم های کنترل</a:t>
            </a:r>
            <a:r>
              <a:rPr lang="fa-IR" dirty="0" smtClean="0">
                <a:solidFill>
                  <a:schemeClr val="tx1"/>
                </a:solidFill>
                <a:cs typeface="B Titr" pitchFamily="2" charset="-78"/>
              </a:rPr>
              <a:t> </a:t>
            </a:r>
            <a:r>
              <a:rPr lang="fa-IR" sz="3200" dirty="0" smtClean="0">
                <a:solidFill>
                  <a:schemeClr val="tx1"/>
                </a:solidFill>
                <a:cs typeface="B Titr" pitchFamily="2" charset="-78"/>
              </a:rPr>
              <a:t>)</a:t>
            </a:r>
            <a:r>
              <a:rPr lang="en-US" sz="6600" dirty="0" smtClean="0">
                <a:solidFill>
                  <a:schemeClr val="tx1"/>
                </a:solidFill>
                <a:cs typeface="B Titr" pitchFamily="2" charset="-78"/>
              </a:rPr>
              <a:t> </a:t>
            </a:r>
            <a:r>
              <a:rPr lang="fa-IR" sz="6600" dirty="0" smtClean="0">
                <a:solidFill>
                  <a:schemeClr val="tx1"/>
                </a:solidFill>
                <a:cs typeface="B Titr" pitchFamily="2" charset="-78"/>
              </a:rPr>
              <a:t/>
            </a:r>
            <a:br>
              <a:rPr lang="fa-IR" sz="6600" dirty="0" smtClean="0">
                <a:solidFill>
                  <a:schemeClr val="tx1"/>
                </a:solidFill>
                <a:cs typeface="B Titr" pitchFamily="2" charset="-78"/>
              </a:rPr>
            </a:br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38812" y="6453212"/>
            <a:ext cx="3305188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 rot="10800000">
            <a:off x="6786578" y="1000108"/>
            <a:ext cx="214310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4" name="Picture 2" descr="C:\Users\Moh@m@d\Desktop\Untitled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00174"/>
            <a:ext cx="5715040" cy="4665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286512" y="2928934"/>
            <a:ext cx="250956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67374" y="6453212"/>
            <a:ext cx="3376626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 rot="10800000">
            <a:off x="6786578" y="1000108"/>
            <a:ext cx="214310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1785918" y="169111"/>
            <a:ext cx="707236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ar-SA" dirty="0" smtClean="0">
                <a:cs typeface="B Titr" pitchFamily="2" charset="-78"/>
              </a:rPr>
              <a:t>محاسبات بدنه</a:t>
            </a:r>
            <a:r>
              <a:rPr lang="fa-IR" dirty="0" smtClean="0">
                <a:cs typeface="B Titr" pitchFamily="2" charset="-78"/>
              </a:rPr>
              <a:t> </a:t>
            </a:r>
            <a:r>
              <a:rPr lang="ar-SA" dirty="0" smtClean="0">
                <a:cs typeface="B Titr" pitchFamily="2" charset="-78"/>
              </a:rPr>
              <a:t>- مکانیزم های کنترل</a:t>
            </a:r>
            <a:r>
              <a:rPr lang="fa-IR" sz="3200" dirty="0" smtClean="0">
                <a:cs typeface="B Titr" pitchFamily="2" charset="-78"/>
              </a:rPr>
              <a:t> 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4" name="Picture 2" descr="C:\Users\Moh@m@d\Desktop\Untitled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643050"/>
            <a:ext cx="4118419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14282" y="1643050"/>
            <a:ext cx="418147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24498" y="6453212"/>
            <a:ext cx="351950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 rot="10800000">
            <a:off x="6786578" y="1000108"/>
            <a:ext cx="214310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1928794" y="-142900"/>
            <a:ext cx="6929486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ar-SA" dirty="0" smtClean="0">
                <a:cs typeface="B Titr" pitchFamily="2" charset="-78"/>
              </a:rPr>
              <a:t>محاسبات بدنه</a:t>
            </a:r>
            <a:r>
              <a:rPr lang="fa-IR" dirty="0" smtClean="0">
                <a:cs typeface="B Titr" pitchFamily="2" charset="-78"/>
              </a:rPr>
              <a:t> </a:t>
            </a:r>
            <a:r>
              <a:rPr lang="ar-SA" dirty="0" smtClean="0">
                <a:cs typeface="B Titr" pitchFamily="2" charset="-78"/>
              </a:rPr>
              <a:t>- مکانیزم های کنترل</a:t>
            </a:r>
            <a:r>
              <a:rPr lang="fa-IR" sz="4800" dirty="0" smtClean="0">
                <a:cs typeface="B Titr" pitchFamily="2" charset="-78"/>
              </a:rPr>
              <a:t> </a:t>
            </a:r>
            <a:r>
              <a:rPr lang="fa-IR" sz="3600" dirty="0" smtClean="0">
                <a:cs typeface="B Titr" pitchFamily="2" charset="-78"/>
              </a:rPr>
              <a:t>)</a:t>
            </a:r>
            <a:r>
              <a:rPr lang="en-US" sz="7200" dirty="0" smtClean="0">
                <a:cs typeface="B Titr" pitchFamily="2" charset="-78"/>
              </a:rPr>
              <a:t> </a:t>
            </a:r>
            <a:endParaRPr lang="fa-IR" sz="72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4" name="Picture 2" descr="C:\Users\Moh@m@d\Desktop\Untitled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2000240"/>
            <a:ext cx="8365518" cy="3758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1"/>
          <p:cNvSpPr>
            <a:spLocks noGrp="1"/>
          </p:cNvSpPr>
          <p:nvPr>
            <p:ph sz="half" idx="2"/>
          </p:nvPr>
        </p:nvSpPr>
        <p:spPr>
          <a:xfrm>
            <a:off x="5929322" y="1600200"/>
            <a:ext cx="2757478" cy="4257692"/>
          </a:xfrm>
        </p:spPr>
        <p:txBody>
          <a:bodyPr/>
          <a:lstStyle/>
          <a:p>
            <a:pPr algn="just"/>
            <a:r>
              <a:rPr lang="fa-IR" sz="2000" b="1" dirty="0" smtClean="0">
                <a:cs typeface="B Nazanin" pitchFamily="2" charset="-78"/>
              </a:rPr>
              <a:t>برای محاسبه مساحت سطوح کنترلی از روابط </a:t>
            </a:r>
            <a:r>
              <a:rPr lang="ar-SA" sz="2000" b="1" dirty="0" smtClean="0">
                <a:cs typeface="B Nazanin" pitchFamily="2" charset="-78"/>
              </a:rPr>
              <a:t>پیشنهادی در مقاله 3 سمپوزیم 1983</a:t>
            </a:r>
            <a:r>
              <a:rPr lang="fa-IR" sz="2000" b="1" dirty="0" smtClean="0">
                <a:cs typeface="B Nazanin" pitchFamily="2" charset="-78"/>
              </a:rPr>
              <a:t> که در آن برای هر یک از سطوح کنترلی مقدار ثابتی از </a:t>
            </a:r>
            <a:r>
              <a:rPr lang="en-US" sz="2000" b="1" dirty="0" smtClean="0">
                <a:cs typeface="B Nazanin" pitchFamily="2" charset="-78"/>
              </a:rPr>
              <a:t>M</a:t>
            </a:r>
            <a:r>
              <a:rPr lang="fa-IR" sz="2000" b="1" dirty="0" smtClean="0">
                <a:cs typeface="B Nazanin" pitchFamily="2" charset="-78"/>
              </a:rPr>
              <a:t> را ارائه داده است به صورت مقابل استفاده گردیده :</a:t>
            </a:r>
          </a:p>
          <a:p>
            <a:pPr algn="just"/>
            <a:endParaRPr lang="fa-IR" sz="2000" b="1" dirty="0" smtClean="0">
              <a:cs typeface="B Nazanin" pitchFamily="2" charset="-78"/>
            </a:endParaRPr>
          </a:p>
          <a:p>
            <a:pPr algn="just"/>
            <a:r>
              <a:rPr lang="fa-IR" sz="2000" b="1" dirty="0" smtClean="0">
                <a:cs typeface="B Nazanin" pitchFamily="2" charset="-78"/>
              </a:rPr>
              <a:t>مقطع کلیه سطوح کنترلی و برجک از نوع مقاطع           </a:t>
            </a:r>
            <a:r>
              <a:rPr lang="en-US" sz="2000" b="1" dirty="0" smtClean="0">
                <a:cs typeface="B Nazanin" pitchFamily="2" charset="-78"/>
              </a:rPr>
              <a:t>NACA0012</a:t>
            </a:r>
            <a:r>
              <a:rPr lang="fa-IR" sz="2000" b="1" dirty="0" smtClean="0">
                <a:cs typeface="B Nazanin" pitchFamily="2" charset="-78"/>
              </a:rPr>
              <a:t> است.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57884" y="6453212"/>
            <a:ext cx="3286116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2143108" y="169111"/>
            <a:ext cx="671517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ar-SA" dirty="0" smtClean="0">
                <a:cs typeface="B Titr" pitchFamily="2" charset="-78"/>
              </a:rPr>
              <a:t>محاسبات بدنه</a:t>
            </a:r>
            <a:r>
              <a:rPr lang="fa-IR" dirty="0" smtClean="0">
                <a:cs typeface="B Titr" pitchFamily="2" charset="-78"/>
              </a:rPr>
              <a:t> </a:t>
            </a:r>
            <a:r>
              <a:rPr lang="ar-SA" dirty="0" smtClean="0">
                <a:cs typeface="B Titr" pitchFamily="2" charset="-78"/>
              </a:rPr>
              <a:t>- مکانیزم های کنترل</a:t>
            </a:r>
            <a:r>
              <a:rPr lang="fa-IR" sz="4800" dirty="0" smtClean="0">
                <a:cs typeface="B Titr" pitchFamily="2" charset="-78"/>
              </a:rPr>
              <a:t>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3200" dirty="0" smtClean="0">
                <a:cs typeface="B Titr" pitchFamily="2" charset="-78"/>
              </a:rPr>
              <a:t> </a:t>
            </a:r>
            <a:endParaRPr lang="fa-IR" sz="3200" dirty="0" smtClean="0">
              <a:cs typeface="B Titr" pitchFamily="2" charset="-78"/>
            </a:endParaRPr>
          </a:p>
        </p:txBody>
      </p:sp>
      <p:pic>
        <p:nvPicPr>
          <p:cNvPr id="14" name="Picture 2" descr="C:\Users\Moh@m@d\Desktop\Untitled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285860"/>
            <a:ext cx="5643602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67374" y="6453212"/>
            <a:ext cx="3376626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2214546" y="214290"/>
            <a:ext cx="664373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ar-SA" dirty="0" smtClean="0">
                <a:cs typeface="B Titr" pitchFamily="2" charset="-78"/>
              </a:rPr>
              <a:t>محاسبات بدنه</a:t>
            </a:r>
            <a:r>
              <a:rPr lang="fa-IR" dirty="0" smtClean="0">
                <a:cs typeface="B Titr" pitchFamily="2" charset="-78"/>
              </a:rPr>
              <a:t> </a:t>
            </a:r>
            <a:r>
              <a:rPr lang="ar-SA" dirty="0" smtClean="0">
                <a:cs typeface="B Titr" pitchFamily="2" charset="-78"/>
              </a:rPr>
              <a:t>- مکانیزم های کنترل</a:t>
            </a:r>
            <a:r>
              <a:rPr lang="fa-IR" dirty="0" smtClean="0">
                <a:cs typeface="B Titr" pitchFamily="2" charset="-78"/>
              </a:rPr>
              <a:t>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3200" dirty="0" smtClean="0">
                <a:cs typeface="B Titr" pitchFamily="2" charset="-78"/>
              </a:rPr>
              <a:t> </a:t>
            </a:r>
            <a:endParaRPr lang="fa-IR" sz="3200" dirty="0" smtClean="0">
              <a:cs typeface="B Titr" pitchFamily="2" charset="-78"/>
            </a:endParaRPr>
          </a:p>
        </p:txBody>
      </p:sp>
      <p:pic>
        <p:nvPicPr>
          <p:cNvPr id="14" name="Picture 2" descr="C:\Users\Moh@m@d\Desktop\Untitled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pic>
        <p:nvPicPr>
          <p:cNvPr id="8194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786050" y="1214422"/>
            <a:ext cx="6072230" cy="243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85720" y="3857628"/>
            <a:ext cx="6072230" cy="249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67374" y="6453212"/>
            <a:ext cx="3376626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2214546" y="214290"/>
            <a:ext cx="664373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ar-SA" dirty="0" smtClean="0">
                <a:cs typeface="B Titr" pitchFamily="2" charset="-78"/>
              </a:rPr>
              <a:t>محاسبات بدنه</a:t>
            </a:r>
            <a:r>
              <a:rPr lang="fa-IR" dirty="0" smtClean="0">
                <a:cs typeface="B Titr" pitchFamily="2" charset="-78"/>
              </a:rPr>
              <a:t> </a:t>
            </a:r>
            <a:r>
              <a:rPr lang="ar-SA" dirty="0" smtClean="0">
                <a:cs typeface="B Titr" pitchFamily="2" charset="-78"/>
              </a:rPr>
              <a:t>- مکانیزم های کنترل</a:t>
            </a:r>
            <a:r>
              <a:rPr lang="fa-IR" dirty="0" smtClean="0">
                <a:cs typeface="B Titr" pitchFamily="2" charset="-78"/>
              </a:rPr>
              <a:t>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3200" dirty="0" smtClean="0">
                <a:cs typeface="B Titr" pitchFamily="2" charset="-78"/>
              </a:rPr>
              <a:t> </a:t>
            </a:r>
            <a:endParaRPr lang="fa-IR" sz="3200" dirty="0" smtClean="0">
              <a:cs typeface="B Titr" pitchFamily="2" charset="-78"/>
            </a:endParaRPr>
          </a:p>
        </p:txBody>
      </p:sp>
      <p:pic>
        <p:nvPicPr>
          <p:cNvPr id="14" name="Picture 2" descr="C:\Users\Moh@m@d\Desktop\Untitled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5357818" y="1285860"/>
            <a:ext cx="3470271" cy="611183"/>
          </a:xfrm>
        </p:spPr>
        <p:txBody>
          <a:bodyPr/>
          <a:lstStyle/>
          <a:p>
            <a:pPr>
              <a:buNone/>
            </a:pPr>
            <a:r>
              <a:rPr lang="fa-IR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مشخصات کلی بدنه و اجزا آن :</a:t>
            </a:r>
            <a:endParaRPr lang="fa-IR" b="1" dirty="0">
              <a:solidFill>
                <a:schemeClr val="bg2">
                  <a:lumMod val="50000"/>
                </a:schemeClr>
              </a:solidFill>
              <a:cs typeface="B Nazanin" pitchFamily="2" charset="-78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4348" y="1142984"/>
            <a:ext cx="4714908" cy="5656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6286512" y="5429264"/>
            <a:ext cx="1143008" cy="40011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1"/>
            <a:tileRect/>
          </a:gra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 smtClean="0">
                <a:cs typeface="B Nazanin" pitchFamily="2" charset="-78"/>
                <a:hlinkClick r:id="rId4" action="ppaction://hlinksldjump"/>
              </a:rPr>
              <a:t>بازگشت</a:t>
            </a:r>
            <a:endParaRPr lang="fa-IR" sz="2000" b="1" dirty="0">
              <a:cs typeface="B Nazanin" pitchFamily="2" charset="-78"/>
            </a:endParaRPr>
          </a:p>
        </p:txBody>
      </p:sp>
      <p:sp>
        <p:nvSpPr>
          <p:cNvPr id="10" name="Curved Up Arrow 9"/>
          <p:cNvSpPr/>
          <p:nvPr/>
        </p:nvSpPr>
        <p:spPr bwMode="auto">
          <a:xfrm rot="17822519">
            <a:off x="7343073" y="5574059"/>
            <a:ext cx="644265" cy="521195"/>
          </a:xfrm>
          <a:prstGeom prst="curvedUpArrow">
            <a:avLst>
              <a:gd name="adj1" fmla="val 25000"/>
              <a:gd name="adj2" fmla="val 50000"/>
              <a:gd name="adj3" fmla="val 6358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24498" y="6453212"/>
            <a:ext cx="351950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جانمایی تجهیزات</a:t>
            </a:r>
            <a:r>
              <a:rPr lang="fa-IR" sz="3200" dirty="0" smtClean="0">
                <a:cs typeface="B Titr" pitchFamily="2" charset="-78"/>
              </a:rPr>
              <a:t> </a:t>
            </a:r>
            <a:r>
              <a:rPr lang="fa-IR" dirty="0" smtClean="0">
                <a:cs typeface="B Titr" pitchFamily="2" charset="-78"/>
              </a:rPr>
              <a:t>داخلی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571868" y="1071546"/>
            <a:ext cx="5357850" cy="2792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85720" y="3951097"/>
            <a:ext cx="5857916" cy="254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410216" y="6453212"/>
            <a:ext cx="3805254" cy="476250"/>
          </a:xfrm>
        </p:spPr>
        <p:txBody>
          <a:bodyPr/>
          <a:lstStyle/>
          <a:p>
            <a:r>
              <a:rPr lang="fa-IR" dirty="0" smtClean="0"/>
              <a:t>دانشکده مهندسی دریا دانشگاه صنعتی مالک اشتر اصفهان</a:t>
            </a:r>
            <a:endParaRPr lang="en-US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500043"/>
            <a:ext cx="8766495" cy="522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28662" y="1357298"/>
            <a:ext cx="7758138" cy="614354"/>
          </a:xfrm>
        </p:spPr>
        <p:txBody>
          <a:bodyPr/>
          <a:lstStyle/>
          <a:p>
            <a:r>
              <a:rPr lang="fa-IR" sz="2000" b="1" dirty="0" smtClean="0">
                <a:cs typeface="B Nazanin" pitchFamily="2" charset="-78"/>
              </a:rPr>
              <a:t>نحوه چیدمانی داخلی جهت تعیین مرکز ثقل تقریبی شناور :</a:t>
            </a:r>
            <a:endParaRPr lang="fa-IR" sz="2000" b="1" dirty="0">
              <a:cs typeface="B Nazanin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95870" y="6453212"/>
            <a:ext cx="3948130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جانمایی تجهیزات</a:t>
            </a:r>
            <a:r>
              <a:rPr lang="fa-IR" sz="3200" dirty="0" smtClean="0">
                <a:cs typeface="B Titr" pitchFamily="2" charset="-78"/>
              </a:rPr>
              <a:t> </a:t>
            </a:r>
            <a:r>
              <a:rPr lang="fa-IR" dirty="0" smtClean="0">
                <a:cs typeface="B Titr" pitchFamily="2" charset="-78"/>
              </a:rPr>
              <a:t>داخلی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2000240"/>
            <a:ext cx="5857884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6500826" y="5429264"/>
            <a:ext cx="1143008" cy="40011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1"/>
            <a:tileRect/>
          </a:gra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 smtClean="0">
                <a:cs typeface="B Nazanin" pitchFamily="2" charset="-78"/>
                <a:hlinkClick r:id="rId5" action="ppaction://hlinksldjump"/>
              </a:rPr>
              <a:t>بازگشت</a:t>
            </a:r>
            <a:endParaRPr lang="fa-IR" sz="2000" b="1" dirty="0">
              <a:cs typeface="B Nazanin" pitchFamily="2" charset="-78"/>
            </a:endParaRPr>
          </a:p>
        </p:txBody>
      </p:sp>
      <p:sp>
        <p:nvSpPr>
          <p:cNvPr id="9" name="Curved Up Arrow 8"/>
          <p:cNvSpPr/>
          <p:nvPr/>
        </p:nvSpPr>
        <p:spPr bwMode="auto">
          <a:xfrm rot="17822519">
            <a:off x="7557388" y="5574060"/>
            <a:ext cx="644265" cy="521195"/>
          </a:xfrm>
          <a:prstGeom prst="curvedUpArrow">
            <a:avLst>
              <a:gd name="adj1" fmla="val 25000"/>
              <a:gd name="adj2" fmla="val 50000"/>
              <a:gd name="adj3" fmla="val 6358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785786" y="1600200"/>
            <a:ext cx="7901014" cy="4525963"/>
          </a:xfrm>
        </p:spPr>
        <p:txBody>
          <a:bodyPr/>
          <a:lstStyle/>
          <a:p>
            <a:r>
              <a:rPr lang="fa-IR" sz="2400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آنچه در این بخش مورد توجه قرار گرفته شد :</a:t>
            </a:r>
          </a:p>
          <a:p>
            <a:endParaRPr lang="fa-IR" sz="2400" dirty="0" smtClean="0">
              <a:solidFill>
                <a:schemeClr val="bg2">
                  <a:lumMod val="50000"/>
                </a:schemeClr>
              </a:solidFill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sz="2000" dirty="0" smtClean="0">
                <a:cs typeface="B Nazanin" pitchFamily="2" charset="-78"/>
              </a:rPr>
              <a:t>تعیین جابجایی شناور</a:t>
            </a:r>
          </a:p>
          <a:p>
            <a:pPr>
              <a:buFont typeface="Wingdings" pitchFamily="2" charset="2"/>
              <a:buChar char="v"/>
            </a:pPr>
            <a:r>
              <a:rPr lang="fa-IR" sz="2000" dirty="0" smtClean="0">
                <a:cs typeface="B Nazanin" pitchFamily="2" charset="-78"/>
              </a:rPr>
              <a:t>پایداری شناور</a:t>
            </a:r>
          </a:p>
          <a:p>
            <a:pPr>
              <a:buFont typeface="Wingdings" pitchFamily="2" charset="2"/>
              <a:buChar char="v"/>
            </a:pPr>
            <a:r>
              <a:rPr lang="fa-IR" sz="2000" dirty="0" smtClean="0">
                <a:cs typeface="B Nazanin" pitchFamily="2" charset="-78"/>
              </a:rPr>
              <a:t>ضرایب بدنه</a:t>
            </a:r>
          </a:p>
          <a:p>
            <a:pPr>
              <a:buFont typeface="Wingdings" pitchFamily="2" charset="2"/>
              <a:buChar char="v"/>
            </a:pPr>
            <a:r>
              <a:rPr lang="fa-IR" sz="2000" dirty="0" smtClean="0">
                <a:cs typeface="B Nazanin" pitchFamily="2" charset="-78"/>
              </a:rPr>
              <a:t>تهییه جدول اقلام وزنی</a:t>
            </a:r>
          </a:p>
          <a:p>
            <a:pPr>
              <a:buFont typeface="Wingdings" pitchFamily="2" charset="2"/>
              <a:buChar char="v"/>
            </a:pPr>
            <a:r>
              <a:rPr lang="fa-IR" sz="2000" dirty="0" smtClean="0">
                <a:cs typeface="B Nazanin" pitchFamily="2" charset="-78"/>
              </a:rPr>
              <a:t>مشخص کردن مرکز ثقل و مرکز شناوری</a:t>
            </a:r>
          </a:p>
          <a:p>
            <a:pPr>
              <a:buFont typeface="Wingdings" pitchFamily="2" charset="2"/>
              <a:buChar char="v"/>
            </a:pPr>
            <a:r>
              <a:rPr lang="fa-IR" sz="2000" dirty="0" smtClean="0">
                <a:cs typeface="B Nazanin" pitchFamily="2" charset="-78"/>
              </a:rPr>
              <a:t>حداکثر آبخور طراحی</a:t>
            </a:r>
          </a:p>
          <a:p>
            <a:pPr>
              <a:buFont typeface="Wingdings" pitchFamily="2" charset="2"/>
              <a:buChar char="v"/>
            </a:pPr>
            <a:r>
              <a:rPr lang="fa-IR" sz="2000" dirty="0" smtClean="0">
                <a:cs typeface="B Nazanin" pitchFamily="2" charset="-78"/>
              </a:rPr>
              <a:t>حجم مورد نیاز مخزن بالاست و مکان قرارگیری آن</a:t>
            </a:r>
          </a:p>
          <a:p>
            <a:pPr>
              <a:buFont typeface="Wingdings" pitchFamily="2" charset="2"/>
              <a:buChar char="v"/>
            </a:pPr>
            <a:r>
              <a:rPr lang="fa-IR" sz="2000" dirty="0" smtClean="0">
                <a:cs typeface="B Nazanin" pitchFamily="2" charset="-78"/>
              </a:rPr>
              <a:t>بررسی هیدرواستاتیک و پایداری در نرم افزار </a:t>
            </a:r>
            <a:r>
              <a:rPr lang="en-US" sz="2000" dirty="0" smtClean="0">
                <a:cs typeface="B Nazanin" pitchFamily="2" charset="-78"/>
              </a:rPr>
              <a:t>MAXSURF</a:t>
            </a:r>
            <a:endParaRPr lang="fa-IR" sz="2000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endParaRPr lang="fa-IR" sz="2000" dirty="0" smtClean="0">
              <a:cs typeface="B Nazanin" pitchFamily="2" charset="-78"/>
            </a:endParaRPr>
          </a:p>
          <a:p>
            <a:endParaRPr lang="fa-IR" sz="2000" dirty="0">
              <a:cs typeface="B Nazanin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53060" y="6453212"/>
            <a:ext cx="3590940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هیدرو استاتیک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 bwMode="auto">
          <a:xfrm>
            <a:off x="3143240" y="1142984"/>
            <a:ext cx="5758339" cy="1674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هیدرو استاتیک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85720" y="2928934"/>
            <a:ext cx="5500726" cy="3655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هیدرو استاتیک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722628"/>
            <a:ext cx="3071834" cy="438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28596" y="1785926"/>
            <a:ext cx="336232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هیدرو استاتیک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786314" y="2214554"/>
            <a:ext cx="3990723" cy="3952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500034" y="1285860"/>
            <a:ext cx="4143404" cy="489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urved Up Arrow 8"/>
          <p:cNvSpPr/>
          <p:nvPr/>
        </p:nvSpPr>
        <p:spPr bwMode="auto">
          <a:xfrm rot="17822519">
            <a:off x="1056531" y="6288441"/>
            <a:ext cx="644265" cy="521195"/>
          </a:xfrm>
          <a:prstGeom prst="curvedUpArrow">
            <a:avLst>
              <a:gd name="adj1" fmla="val 25000"/>
              <a:gd name="adj2" fmla="val 50000"/>
              <a:gd name="adj3" fmla="val 6358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06" y="6286520"/>
            <a:ext cx="1143008" cy="40011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1"/>
            <a:tileRect/>
          </a:gra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 smtClean="0">
                <a:cs typeface="B Nazanin" pitchFamily="2" charset="-78"/>
                <a:hlinkClick r:id="rId6" action="ppaction://hlinksldjump"/>
              </a:rPr>
              <a:t>بازگشت</a:t>
            </a:r>
            <a:endParaRPr lang="fa-IR" sz="2000" b="1" dirty="0">
              <a:cs typeface="B Nazanin" pitchFamily="2" charset="-78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هیدرو دینامیک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571472" y="1571613"/>
            <a:ext cx="8182004" cy="2786082"/>
          </a:xfrm>
        </p:spPr>
        <p:txBody>
          <a:bodyPr/>
          <a:lstStyle/>
          <a:p>
            <a:r>
              <a:rPr lang="ar-SA" b="1" dirty="0" smtClean="0">
                <a:solidFill>
                  <a:srgbClr val="8201ED"/>
                </a:solidFill>
                <a:cs typeface="B Nazanin" pitchFamily="2" charset="-78"/>
              </a:rPr>
              <a:t>بخش اول ( محاسبه نیروی مقاوم و توان )</a:t>
            </a:r>
            <a:r>
              <a:rPr lang="fa-IR" b="1" dirty="0" smtClean="0">
                <a:solidFill>
                  <a:srgbClr val="8201ED"/>
                </a:solidFill>
                <a:cs typeface="B Nazanin" pitchFamily="2" charset="-78"/>
              </a:rPr>
              <a:t> </a:t>
            </a:r>
            <a:r>
              <a:rPr lang="ar-SA" b="1" dirty="0" smtClean="0">
                <a:solidFill>
                  <a:srgbClr val="8201ED"/>
                </a:solidFill>
                <a:cs typeface="B Nazanin" pitchFamily="2" charset="-78"/>
              </a:rPr>
              <a:t>:</a:t>
            </a:r>
            <a:endParaRPr lang="fa-IR" b="1" dirty="0" smtClean="0">
              <a:solidFill>
                <a:srgbClr val="8201ED"/>
              </a:solidFill>
              <a:cs typeface="B Nazanin" pitchFamily="2" charset="-78"/>
            </a:endParaRPr>
          </a:p>
          <a:p>
            <a:pPr>
              <a:buNone/>
            </a:pPr>
            <a:r>
              <a:rPr lang="fa-IR" b="1" dirty="0" smtClean="0">
                <a:solidFill>
                  <a:srgbClr val="333399"/>
                </a:solidFill>
                <a:cs typeface="B Nazanin" pitchFamily="2" charset="-78"/>
              </a:rPr>
              <a:t>	</a:t>
            </a:r>
            <a:r>
              <a:rPr lang="ar-SA" sz="2400" b="1" dirty="0" smtClean="0">
                <a:solidFill>
                  <a:srgbClr val="333399"/>
                </a:solidFill>
                <a:cs typeface="B Nazanin" pitchFamily="2" charset="-78"/>
              </a:rPr>
              <a:t>نیروی مقاوم زیرسطحی :</a:t>
            </a:r>
            <a:endParaRPr lang="en-US" sz="2400" dirty="0" smtClean="0">
              <a:solidFill>
                <a:srgbClr val="333399"/>
              </a:solidFill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ar-SA" sz="2000" b="1" dirty="0" smtClean="0">
                <a:cs typeface="B Nazanin" pitchFamily="2" charset="-78"/>
              </a:rPr>
              <a:t>الف- مقاومت اصطکاکی پوسته</a:t>
            </a:r>
            <a:endParaRPr lang="en-US" sz="2000" b="1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ar-SA" sz="2000" b="1" dirty="0" smtClean="0">
                <a:cs typeface="B Nazanin" pitchFamily="2" charset="-78"/>
              </a:rPr>
              <a:t>ب- مقاومت ویسکوز فشاری یا فرم بدنه</a:t>
            </a:r>
            <a:endParaRPr lang="en-US" dirty="0" smtClean="0">
              <a:cs typeface="B Nazanin" pitchFamily="2" charset="-78"/>
            </a:endParaRPr>
          </a:p>
          <a:p>
            <a:pPr>
              <a:buNone/>
            </a:pPr>
            <a:r>
              <a:rPr lang="fa-IR" b="1" dirty="0" smtClean="0">
                <a:cs typeface="B Nazanin" pitchFamily="2" charset="-78"/>
              </a:rPr>
              <a:t>	</a:t>
            </a:r>
            <a:r>
              <a:rPr lang="ar-SA" sz="2400" b="1" dirty="0" smtClean="0">
                <a:solidFill>
                  <a:srgbClr val="333399"/>
                </a:solidFill>
                <a:cs typeface="B Nazanin" pitchFamily="2" charset="-78"/>
              </a:rPr>
              <a:t>مقاومت بر</a:t>
            </a:r>
            <a:r>
              <a:rPr lang="fa-IR" sz="2400" b="1" dirty="0" smtClean="0">
                <a:solidFill>
                  <a:srgbClr val="333399"/>
                </a:solidFill>
                <a:cs typeface="B Nazanin" pitchFamily="2" charset="-78"/>
              </a:rPr>
              <a:t> ر</a:t>
            </a:r>
            <a:r>
              <a:rPr lang="ar-SA" sz="2400" b="1" dirty="0" smtClean="0">
                <a:solidFill>
                  <a:srgbClr val="333399"/>
                </a:solidFill>
                <a:cs typeface="B Nazanin" pitchFamily="2" charset="-78"/>
              </a:rPr>
              <a:t>وی سطح : </a:t>
            </a:r>
            <a:endParaRPr lang="fa-IR" sz="2400" b="1" dirty="0" smtClean="0">
              <a:solidFill>
                <a:srgbClr val="333399"/>
              </a:solidFill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sz="2000" b="1" dirty="0" smtClean="0">
                <a:cs typeface="B Nazanin" pitchFamily="2" charset="-78"/>
              </a:rPr>
              <a:t>مقاومت موج</a:t>
            </a:r>
            <a:endParaRPr lang="en-US" sz="2000" b="1" dirty="0" smtClean="0">
              <a:cs typeface="B Nazanin" pitchFamily="2" charset="-78"/>
            </a:endParaRPr>
          </a:p>
          <a:p>
            <a:pPr>
              <a:buNone/>
            </a:pPr>
            <a:endParaRPr lang="fa-IR" dirty="0">
              <a:cs typeface="B Nazanin" pitchFamily="2" charset="-78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57158" y="4071942"/>
            <a:ext cx="5214974" cy="2019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هیدرو دینامیک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571472" y="1571612"/>
            <a:ext cx="8182004" cy="4525963"/>
          </a:xfrm>
        </p:spPr>
        <p:txBody>
          <a:bodyPr/>
          <a:lstStyle/>
          <a:p>
            <a:r>
              <a:rPr lang="fa-IR" sz="2000" b="1" dirty="0" smtClean="0">
                <a:cs typeface="B Nazanin" pitchFamily="2" charset="-78"/>
              </a:rPr>
              <a:t>آنچه جهت محاسبه مقاومت و در نهایت توان مورد نیاز رانش در هر سرعتی  مهم است محاسبه ضریب مقاومت کل است.</a:t>
            </a:r>
          </a:p>
          <a:p>
            <a:r>
              <a:rPr lang="fa-IR" sz="2000" b="1" dirty="0" smtClean="0">
                <a:cs typeface="B Nazanin" pitchFamily="2" charset="-78"/>
              </a:rPr>
              <a:t>در این پروژه به محاسبه ضریب مقاومت و در نتیجه نیروی مقاوم بدنه از </a:t>
            </a:r>
            <a:r>
              <a:rPr lang="fa-IR" sz="2000" b="1" dirty="0" smtClean="0">
                <a:solidFill>
                  <a:srgbClr val="333399"/>
                </a:solidFill>
                <a:cs typeface="B Nazanin" pitchFamily="2" charset="-78"/>
              </a:rPr>
              <a:t>چهار روش مختلف </a:t>
            </a:r>
            <a:r>
              <a:rPr lang="fa-IR" sz="2000" b="1" dirty="0" smtClean="0">
                <a:cs typeface="B Nazanin" pitchFamily="2" charset="-78"/>
              </a:rPr>
              <a:t>پرداخته می شود و در نهایت نتایج حاصل از این چهار روش مقایسه می گردد .</a:t>
            </a:r>
          </a:p>
          <a:p>
            <a:endParaRPr lang="fa-IR" sz="2000" b="1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sz="2000" b="1" dirty="0" smtClean="0">
                <a:cs typeface="B Nazanin" pitchFamily="2" charset="-78"/>
              </a:rPr>
              <a:t>روش اول – فقط جهت حرکت زیرسطحی</a:t>
            </a:r>
          </a:p>
          <a:p>
            <a:pPr>
              <a:buNone/>
            </a:pPr>
            <a:r>
              <a:rPr lang="fa-IR" sz="2000" b="1" dirty="0" smtClean="0">
                <a:solidFill>
                  <a:srgbClr val="333399"/>
                </a:solidFill>
                <a:cs typeface="B Nazanin" pitchFamily="2" charset="-78"/>
              </a:rPr>
              <a:t>	</a:t>
            </a:r>
            <a:r>
              <a:rPr lang="en-US" sz="2000" dirty="0" smtClean="0">
                <a:solidFill>
                  <a:srgbClr val="333399"/>
                </a:solidFill>
                <a:cs typeface="B Nazanin" pitchFamily="2" charset="-78"/>
              </a:rPr>
              <a:t>(book : practical ship hydrodynamics / </a:t>
            </a:r>
            <a:r>
              <a:rPr lang="en-US" sz="2000" dirty="0" err="1" smtClean="0">
                <a:solidFill>
                  <a:srgbClr val="333399"/>
                </a:solidFill>
                <a:cs typeface="B Nazanin" pitchFamily="2" charset="-78"/>
              </a:rPr>
              <a:t>v.bertram</a:t>
            </a:r>
            <a:r>
              <a:rPr lang="en-US" sz="2000" dirty="0" smtClean="0">
                <a:solidFill>
                  <a:srgbClr val="333399"/>
                </a:solidFill>
                <a:cs typeface="B Nazanin" pitchFamily="2" charset="-78"/>
              </a:rPr>
              <a:t> )</a:t>
            </a:r>
            <a:endParaRPr lang="fa-IR" sz="2000" dirty="0" smtClean="0">
              <a:solidFill>
                <a:srgbClr val="333399"/>
              </a:solidFill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sz="2000" b="1" dirty="0" smtClean="0">
                <a:cs typeface="B Nazanin" pitchFamily="2" charset="-78"/>
              </a:rPr>
              <a:t>روش دوم – هم جهت حرکت زیر سطحی و هم سطحی</a:t>
            </a:r>
          </a:p>
          <a:p>
            <a:pPr>
              <a:buNone/>
            </a:pPr>
            <a:r>
              <a:rPr lang="fa-IR" sz="2000" b="1" dirty="0" smtClean="0">
                <a:solidFill>
                  <a:srgbClr val="333399"/>
                </a:solidFill>
                <a:cs typeface="B Nazanin" pitchFamily="2" charset="-78"/>
              </a:rPr>
              <a:t>	(کتاب اصول طراحی زیردریایی / محمد مونسان )</a:t>
            </a:r>
          </a:p>
          <a:p>
            <a:pPr>
              <a:buFont typeface="Wingdings" pitchFamily="2" charset="2"/>
              <a:buChar char="v"/>
            </a:pPr>
            <a:r>
              <a:rPr lang="fa-IR" sz="2000" b="1" dirty="0" smtClean="0">
                <a:cs typeface="B Nazanin" pitchFamily="2" charset="-78"/>
              </a:rPr>
              <a:t>روش سوم - فقط جهت حرکت زیرسطحی  (روش اول هورنر )</a:t>
            </a:r>
          </a:p>
          <a:p>
            <a:pPr>
              <a:buFont typeface="Wingdings" pitchFamily="2" charset="2"/>
              <a:buChar char="v"/>
            </a:pPr>
            <a:r>
              <a:rPr lang="fa-IR" sz="2000" b="1" dirty="0" smtClean="0">
                <a:cs typeface="B Nazanin" pitchFamily="2" charset="-78"/>
              </a:rPr>
              <a:t>روش چهارم - فقط جهت حرکت زیرسطحی ( روش دوم هورنر )</a:t>
            </a:r>
          </a:p>
          <a:p>
            <a:pPr>
              <a:buNone/>
            </a:pPr>
            <a:r>
              <a:rPr lang="fa-IR" sz="2000" b="1" dirty="0" smtClean="0">
                <a:solidFill>
                  <a:srgbClr val="333399"/>
                </a:solidFill>
                <a:cs typeface="B Nazanin" pitchFamily="2" charset="-78"/>
              </a:rPr>
              <a:t>	</a:t>
            </a:r>
            <a:r>
              <a:rPr lang="en-US" sz="2000" dirty="0" smtClean="0">
                <a:solidFill>
                  <a:srgbClr val="333399"/>
                </a:solidFill>
                <a:cs typeface="B Nazanin" pitchFamily="2" charset="-78"/>
              </a:rPr>
              <a:t>paper : underwater vehicle design </a:t>
            </a:r>
            <a:r>
              <a:rPr lang="en-US" sz="2000" dirty="0" err="1" smtClean="0">
                <a:solidFill>
                  <a:srgbClr val="333399"/>
                </a:solidFill>
                <a:cs typeface="B Nazanin" pitchFamily="2" charset="-78"/>
              </a:rPr>
              <a:t>eith</a:t>
            </a:r>
            <a:r>
              <a:rPr lang="en-US" sz="2000" dirty="0" smtClean="0">
                <a:solidFill>
                  <a:srgbClr val="333399"/>
                </a:solidFill>
                <a:cs typeface="B Nazanin" pitchFamily="2" charset="-78"/>
              </a:rPr>
              <a:t> </a:t>
            </a:r>
            <a:r>
              <a:rPr lang="en-US" sz="2000" dirty="0" err="1" smtClean="0">
                <a:solidFill>
                  <a:srgbClr val="333399"/>
                </a:solidFill>
                <a:cs typeface="B Nazanin" pitchFamily="2" charset="-78"/>
              </a:rPr>
              <a:t>regardto</a:t>
            </a:r>
            <a:r>
              <a:rPr lang="en-US" sz="2000" dirty="0" smtClean="0">
                <a:solidFill>
                  <a:srgbClr val="333399"/>
                </a:solidFill>
                <a:cs typeface="B Nazanin" pitchFamily="2" charset="-78"/>
              </a:rPr>
              <a:t> power plant ) (</a:t>
            </a:r>
            <a:r>
              <a:rPr lang="en-US" sz="2000" dirty="0" err="1" smtClean="0">
                <a:solidFill>
                  <a:srgbClr val="333399"/>
                </a:solidFill>
                <a:cs typeface="B Nazanin" pitchFamily="2" charset="-78"/>
              </a:rPr>
              <a:t>selsction</a:t>
            </a:r>
            <a:endParaRPr lang="fa-IR" sz="2000" dirty="0" smtClean="0">
              <a:solidFill>
                <a:srgbClr val="333399"/>
              </a:solidFill>
              <a:cs typeface="B Nazanin" pitchFamily="2" charset="-78"/>
            </a:endParaRPr>
          </a:p>
          <a:p>
            <a:pPr>
              <a:buNone/>
            </a:pPr>
            <a:endParaRPr lang="fa-IR" sz="2000" b="1" dirty="0" smtClean="0">
              <a:cs typeface="B Nazanin" pitchFamily="2" charset="-78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هیدرو دینامیک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4929190" y="1571613"/>
            <a:ext cx="3824286" cy="642942"/>
          </a:xfrm>
        </p:spPr>
        <p:txBody>
          <a:bodyPr/>
          <a:lstStyle/>
          <a:p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روش اول :</a:t>
            </a:r>
            <a:endParaRPr lang="fa-IR" b="1" dirty="0">
              <a:solidFill>
                <a:srgbClr val="FF0000"/>
              </a:solidFill>
              <a:cs typeface="B Nazanin" pitchFamily="2" charset="-78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85786" y="1142984"/>
            <a:ext cx="4929222" cy="555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هیدرو دینامیک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357430"/>
            <a:ext cx="4384441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14282" y="2357430"/>
            <a:ext cx="4301117" cy="2784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هیدرو دینامیک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6858016" y="1571613"/>
            <a:ext cx="1895460" cy="500066"/>
          </a:xfrm>
        </p:spPr>
        <p:txBody>
          <a:bodyPr/>
          <a:lstStyle/>
          <a:p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روش دوم :</a:t>
            </a:r>
          </a:p>
          <a:p>
            <a:endParaRPr lang="fa-I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24" y="1089518"/>
            <a:ext cx="5000660" cy="5768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فهرست مطالب</a:t>
            </a:r>
            <a:endParaRPr lang="fa-IR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itchFamily="2" charset="-78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52994" y="6381750"/>
            <a:ext cx="4091006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5" name="Picture 2" descr="C:\Users\Moh@m@d\Desktop\Untitled-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هیدرو دینامیک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000241"/>
            <a:ext cx="4510773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71406" y="2006117"/>
            <a:ext cx="4429156" cy="3065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هیدرو دینامیک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6786578" y="1571613"/>
            <a:ext cx="1966898" cy="500066"/>
          </a:xfrm>
        </p:spPr>
        <p:txBody>
          <a:bodyPr/>
          <a:lstStyle/>
          <a:p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روش سوم :</a:t>
            </a:r>
          </a:p>
          <a:p>
            <a:endParaRPr lang="fa-IR" dirty="0" smtClean="0"/>
          </a:p>
          <a:p>
            <a:endParaRPr lang="fa-I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1357323"/>
            <a:ext cx="5786446" cy="550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هیدرو دینامیک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59096" y="2248566"/>
            <a:ext cx="4342060" cy="3037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71406" y="2285992"/>
            <a:ext cx="450324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هیدرو دینامیک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6572264" y="1571613"/>
            <a:ext cx="2181212" cy="428628"/>
          </a:xfrm>
        </p:spPr>
        <p:txBody>
          <a:bodyPr/>
          <a:lstStyle/>
          <a:p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روش چهارم :</a:t>
            </a:r>
          </a:p>
          <a:p>
            <a:endParaRPr lang="fa-IR" dirty="0" smtClean="0"/>
          </a:p>
          <a:p>
            <a:endParaRPr lang="fa-IR" dirty="0" smtClean="0"/>
          </a:p>
          <a:p>
            <a:endParaRPr lang="fa-IR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28740" y="1285860"/>
            <a:ext cx="6229210" cy="5078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هیدرو دینامیک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531647" y="2214554"/>
            <a:ext cx="4540947" cy="300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71406" y="2214554"/>
            <a:ext cx="4407213" cy="2990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هیدرو دینامیک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2071670" y="1571613"/>
            <a:ext cx="6681806" cy="857256"/>
          </a:xfrm>
        </p:spPr>
        <p:txBody>
          <a:bodyPr/>
          <a:lstStyle/>
          <a:p>
            <a:r>
              <a:rPr lang="ar-SA" b="1" dirty="0" smtClean="0">
                <a:solidFill>
                  <a:srgbClr val="FF0000"/>
                </a:solidFill>
                <a:cs typeface="B Nazanin" pitchFamily="2" charset="-78"/>
              </a:rPr>
              <a:t>مقایسه نتایج حاصل از چهار روش تخمین مقاومت :</a:t>
            </a:r>
            <a:endParaRPr lang="fa-IR" b="1" dirty="0">
              <a:solidFill>
                <a:srgbClr val="FF0000"/>
              </a:solidFill>
              <a:cs typeface="B Nazanin" pitchFamily="2" charset="-78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42844" y="2428868"/>
            <a:ext cx="885828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هیدرو دینامیک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5143504" y="1428736"/>
            <a:ext cx="3857620" cy="2571768"/>
          </a:xfrm>
        </p:spPr>
        <p:txBody>
          <a:bodyPr/>
          <a:lstStyle/>
          <a:p>
            <a:r>
              <a:rPr lang="ar-SA" b="1" dirty="0" smtClean="0">
                <a:solidFill>
                  <a:srgbClr val="8201ED"/>
                </a:solidFill>
              </a:rPr>
              <a:t>بخش دوم (  پیشرانش )</a:t>
            </a:r>
            <a:r>
              <a:rPr lang="fa-IR" b="1" dirty="0" smtClean="0">
                <a:solidFill>
                  <a:srgbClr val="8201ED"/>
                </a:solidFill>
              </a:rPr>
              <a:t> :</a:t>
            </a:r>
            <a:endParaRPr lang="en-US" dirty="0" smtClean="0">
              <a:solidFill>
                <a:srgbClr val="8201ED"/>
              </a:solidFill>
            </a:endParaRPr>
          </a:p>
          <a:p>
            <a:endParaRPr lang="fa-IR" dirty="0" smtClean="0">
              <a:solidFill>
                <a:srgbClr val="8201ED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fa-IR" sz="2000" b="1" dirty="0" smtClean="0">
                <a:cs typeface="B Nazanin" pitchFamily="2" charset="-78"/>
              </a:rPr>
              <a:t>بازدهی قسمت های مختلف</a:t>
            </a:r>
          </a:p>
          <a:p>
            <a:pPr>
              <a:buFont typeface="Wingdings" pitchFamily="2" charset="2"/>
              <a:buChar char="v"/>
            </a:pPr>
            <a:r>
              <a:rPr lang="fa-IR" sz="2000" b="1" dirty="0" smtClean="0">
                <a:cs typeface="B Nazanin" pitchFamily="2" charset="-78"/>
              </a:rPr>
              <a:t>توان موثر</a:t>
            </a:r>
          </a:p>
          <a:p>
            <a:pPr>
              <a:buFont typeface="Wingdings" pitchFamily="2" charset="2"/>
              <a:buChar char="v"/>
            </a:pPr>
            <a:r>
              <a:rPr lang="fa-IR" sz="2000" b="1" dirty="0" smtClean="0">
                <a:cs typeface="B Nazanin" pitchFamily="2" charset="-78"/>
              </a:rPr>
              <a:t>گشتاور موتور</a:t>
            </a:r>
            <a:endParaRPr lang="fa-IR" sz="2000" b="1" dirty="0">
              <a:cs typeface="B Nazanin" pitchFamily="2" charset="-78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85786" y="1071546"/>
            <a:ext cx="4643470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6072198" y="5500702"/>
            <a:ext cx="1143008" cy="40011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1"/>
            <a:tileRect/>
          </a:gra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 smtClean="0">
                <a:cs typeface="B Nazanin" pitchFamily="2" charset="-78"/>
                <a:hlinkClick r:id="rId5" action="ppaction://hlinksldjump"/>
              </a:rPr>
              <a:t>بازگشت</a:t>
            </a:r>
            <a:endParaRPr lang="fa-IR" sz="2000" b="1" dirty="0">
              <a:cs typeface="B Nazanin" pitchFamily="2" charset="-78"/>
            </a:endParaRPr>
          </a:p>
        </p:txBody>
      </p:sp>
      <p:sp>
        <p:nvSpPr>
          <p:cNvPr id="11" name="Curved Up Arrow 10"/>
          <p:cNvSpPr/>
          <p:nvPr/>
        </p:nvSpPr>
        <p:spPr bwMode="auto">
          <a:xfrm rot="17305258">
            <a:off x="7164453" y="5466590"/>
            <a:ext cx="587478" cy="496852"/>
          </a:xfrm>
          <a:prstGeom prst="curvedUpArrow">
            <a:avLst>
              <a:gd name="adj1" fmla="val 25000"/>
              <a:gd name="adj2" fmla="val 50000"/>
              <a:gd name="adj3" fmla="val 5784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 انتخاب پروانه و موتور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158" y="1571612"/>
            <a:ext cx="8396318" cy="4525963"/>
          </a:xfrm>
        </p:spPr>
        <p:txBody>
          <a:bodyPr/>
          <a:lstStyle/>
          <a:p>
            <a:pPr algn="just"/>
            <a:r>
              <a:rPr lang="fa-IR" sz="2000" b="1" dirty="0" smtClean="0">
                <a:cs typeface="B Nazanin" pitchFamily="2" charset="-78"/>
              </a:rPr>
              <a:t> طراحی و انتخاب درست پروانه از عوامل مهم و مستلزم دقت بالایی است، جهت رسیدن به تراست مورد نیاز و در بهینه ترین حالت.</a:t>
            </a:r>
          </a:p>
          <a:p>
            <a:pPr algn="just"/>
            <a:endParaRPr lang="fa-IR" sz="2000" b="1" dirty="0" smtClean="0">
              <a:cs typeface="B Nazanin" pitchFamily="2" charset="-78"/>
            </a:endParaRPr>
          </a:p>
          <a:p>
            <a:pPr algn="just"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می دانیم که گشتاور مورد نیاز یک پروانه و تراست تولیدی آن از روابط زیر پیروی می کنند :</a:t>
            </a:r>
          </a:p>
          <a:p>
            <a:pPr algn="just">
              <a:buNone/>
            </a:pPr>
            <a:endParaRPr lang="fa-IR" sz="2000" b="1" dirty="0">
              <a:cs typeface="B Nazanin" pitchFamily="2" charset="-78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85786" y="3857628"/>
            <a:ext cx="4429156" cy="2199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 انتخاب پروانه و موتور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285720" y="1571612"/>
            <a:ext cx="8467756" cy="4525963"/>
          </a:xfrm>
        </p:spPr>
        <p:txBody>
          <a:bodyPr/>
          <a:lstStyle/>
          <a:p>
            <a:r>
              <a:rPr lang="fa-IR" b="1" dirty="0" smtClean="0">
                <a:solidFill>
                  <a:srgbClr val="8201ED"/>
                </a:solidFill>
                <a:cs typeface="B Nazanin" pitchFamily="2" charset="-78"/>
              </a:rPr>
              <a:t>آنچه که باید در این راستا مورد توجه قرار گیرد :</a:t>
            </a:r>
          </a:p>
          <a:p>
            <a:endParaRPr lang="fa-IR" b="1" dirty="0" smtClean="0">
              <a:solidFill>
                <a:srgbClr val="8201ED"/>
              </a:solidFill>
              <a:cs typeface="B Nazanin" pitchFamily="2" charset="-78"/>
            </a:endParaRP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گشتاور پروانه عاملی نامطلوب است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تراست تولیدی پروانه باید قادر باشد تراست مورد نیاز شناور جهت رسیدن به سرعت مد نظر را ارضا کند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افزایش گشتاور پروانه سبب نیاز داشن  به موتوری  با گشتاور بالاتر است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افزایش گشتاور موتور به معنی افزایش وزن و حجم آن است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افزایش قطر و دور پروانه سبب افزایش هم تراست وهم گشتاور می گردد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توجه به تناسب توان 5 قطر با گشتاور و توان 4 آن با تراست تولیدی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توجه به محدودیت جانمایی و وزنی جهت انتخاب موتور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توجه به محدودیت های باطری جهت کارکرد موتور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و...</a:t>
            </a:r>
          </a:p>
          <a:p>
            <a:pPr>
              <a:buFont typeface="Wingdings" pitchFamily="2" charset="2"/>
              <a:buChar char="ü"/>
            </a:pPr>
            <a:endParaRPr lang="fa-IR" sz="2000" b="1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ü"/>
            </a:pPr>
            <a:endParaRPr lang="fa-IR" sz="2000" b="1" dirty="0">
              <a:cs typeface="B Nazanin" pitchFamily="2" charset="-78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طراحی جزئیات شناور(</a:t>
            </a:r>
            <a:r>
              <a:rPr lang="fa-IR" dirty="0" smtClean="0">
                <a:cs typeface="B Titr" pitchFamily="2" charset="-78"/>
              </a:rPr>
              <a:t>انتخاب پروانه و موتور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500034" y="1571612"/>
            <a:ext cx="8253442" cy="4525963"/>
          </a:xfrm>
        </p:spPr>
        <p:txBody>
          <a:bodyPr/>
          <a:lstStyle/>
          <a:p>
            <a:r>
              <a:rPr lang="fa-IR" sz="2000" b="1" dirty="0" smtClean="0">
                <a:cs typeface="B Nazanin" pitchFamily="2" charset="-78"/>
              </a:rPr>
              <a:t>گشتاور موتور به صورت فرمول های زیر قابل حصول است :</a:t>
            </a:r>
          </a:p>
          <a:p>
            <a:r>
              <a:rPr lang="fa-IR" sz="2000" b="1" dirty="0" smtClean="0">
                <a:cs typeface="B Nazanin" pitchFamily="2" charset="-78"/>
              </a:rPr>
              <a:t>که در صورت کمتر بودن از گشتاور مورد نیاز پروانه طبیعتا سوختن موتور را در پی خواهد داشت و بالاتر بودن بیش از حد به معنای یک انتخاب غیر مهندسی و استفاده از یک موتور بزرگ، سنگین و با هزینه بالاتر است در حالی که از آن توانی کمتر از قابلیت آن کشیده می شود.</a:t>
            </a:r>
            <a:endParaRPr lang="en-US" sz="2000" b="1" dirty="0" smtClean="0">
              <a:cs typeface="B Nazanin" pitchFamily="2" charset="-78"/>
            </a:endParaRPr>
          </a:p>
          <a:p>
            <a:r>
              <a:rPr lang="fa-IR" sz="2000" b="1" dirty="0" smtClean="0">
                <a:cs typeface="B Nazanin" pitchFamily="2" charset="-78"/>
              </a:rPr>
              <a:t>و سپس با انجام یک فرآیند سعی و خطا در مورد انتخاب :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solidFill>
                  <a:srgbClr val="FF0000"/>
                </a:solidFill>
                <a:cs typeface="B Nazanin" pitchFamily="2" charset="-78"/>
              </a:rPr>
              <a:t>دور موتور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solidFill>
                  <a:srgbClr val="FF0000"/>
                </a:solidFill>
                <a:cs typeface="B Nazanin" pitchFamily="2" charset="-78"/>
              </a:rPr>
              <a:t>قطر پروانه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solidFill>
                  <a:srgbClr val="FF0000"/>
                </a:solidFill>
                <a:cs typeface="B Nazanin" pitchFamily="2" charset="-78"/>
              </a:rPr>
              <a:t>حداکثر آمپری که موتور می کشد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solidFill>
                  <a:srgbClr val="FF0000"/>
                </a:solidFill>
                <a:cs typeface="B Nazanin" pitchFamily="2" charset="-78"/>
              </a:rPr>
              <a:t>ابعاد و وزن موتور  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solidFill>
                  <a:srgbClr val="FF0000"/>
                </a:solidFill>
                <a:cs typeface="B Nazanin" pitchFamily="2" charset="-78"/>
              </a:rPr>
              <a:t>هزینه خرید</a:t>
            </a:r>
          </a:p>
          <a:p>
            <a:r>
              <a:rPr lang="fa-IR" sz="2000" b="1" dirty="0" smtClean="0">
                <a:cs typeface="B Nazanin" pitchFamily="2" charset="-78"/>
              </a:rPr>
              <a:t>به یک حالت بهینه در میان این موارد جهت رسیدن به تراست مطلوب و لذا سرعت مدنظر  در شناور می رسیم.</a:t>
            </a:r>
          </a:p>
          <a:p>
            <a:endParaRPr lang="fa-IR" sz="2000" b="1" dirty="0" smtClean="0">
              <a:cs typeface="B Nazanin" pitchFamily="2" charset="-78"/>
            </a:endParaRPr>
          </a:p>
          <a:p>
            <a:endParaRPr lang="fa-IR" sz="2000" b="1" dirty="0" smtClean="0">
              <a:cs typeface="B Nazanin" pitchFamily="2" charset="-78"/>
            </a:endParaRPr>
          </a:p>
          <a:p>
            <a:endParaRPr lang="fa-IR" sz="2000" b="1" dirty="0" smtClean="0">
              <a:cs typeface="B Nazanin" pitchFamily="2" charset="-78"/>
            </a:endParaRPr>
          </a:p>
          <a:p>
            <a:r>
              <a:rPr lang="fa-IR" sz="2000" b="1" dirty="0" smtClean="0">
                <a:cs typeface="B Nazanin" pitchFamily="2" charset="-78"/>
              </a:rPr>
              <a:t>،،، </a:t>
            </a:r>
            <a:endParaRPr lang="en-US" sz="2000" b="1" dirty="0">
              <a:cs typeface="B Nazanin" pitchFamily="2" charset="-78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14282" y="3571886"/>
            <a:ext cx="2828927" cy="1571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285852" y="6100724"/>
            <a:ext cx="1143008" cy="40011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1"/>
            <a:tileRect/>
          </a:gra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 smtClean="0">
                <a:cs typeface="B Nazanin" pitchFamily="2" charset="-78"/>
                <a:hlinkClick r:id="rId5" action="ppaction://hlinksldjump"/>
              </a:rPr>
              <a:t>بازگشت</a:t>
            </a:r>
            <a:endParaRPr lang="fa-IR" sz="2000" b="1" dirty="0">
              <a:cs typeface="B Nazanin" pitchFamily="2" charset="-78"/>
            </a:endParaRPr>
          </a:p>
        </p:txBody>
      </p:sp>
      <p:sp>
        <p:nvSpPr>
          <p:cNvPr id="10" name="Curved Up Arrow 9"/>
          <p:cNvSpPr/>
          <p:nvPr/>
        </p:nvSpPr>
        <p:spPr bwMode="auto">
          <a:xfrm rot="17305258">
            <a:off x="2378107" y="6038094"/>
            <a:ext cx="587478" cy="496852"/>
          </a:xfrm>
          <a:prstGeom prst="curvedUpArrow">
            <a:avLst>
              <a:gd name="adj1" fmla="val 25000"/>
              <a:gd name="adj2" fmla="val 50000"/>
              <a:gd name="adj3" fmla="val 5784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071670" y="428604"/>
            <a:ext cx="5000667" cy="1089501"/>
            <a:chOff x="1614466" y="2265"/>
            <a:chExt cx="5000667" cy="1089501"/>
          </a:xfrm>
          <a:scene3d>
            <a:camera prst="orthographicFront"/>
            <a:lightRig rig="chilly" dir="t"/>
          </a:scene3d>
        </p:grpSpPr>
        <p:sp>
          <p:nvSpPr>
            <p:cNvPr id="11" name="Rounded Rectangle 10"/>
            <p:cNvSpPr/>
            <p:nvPr/>
          </p:nvSpPr>
          <p:spPr>
            <a:xfrm>
              <a:off x="1614466" y="2265"/>
              <a:ext cx="5000667" cy="1089501"/>
            </a:xfrm>
            <a:prstGeom prst="roundRect">
              <a:avLst/>
            </a:prstGeom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1667651" y="55450"/>
              <a:ext cx="4894297" cy="98313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5260" tIns="87630" rIns="175260" bIns="87630" numCol="1" spcCol="1270" anchor="ctr" anchorCtr="0">
              <a:noAutofit/>
            </a:bodyPr>
            <a:lstStyle/>
            <a:p>
              <a:pPr lvl="0" algn="ctr" defTabSz="20447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4600" kern="1200" dirty="0" smtClean="0">
                  <a:cs typeface="B Nazanin" pitchFamily="2" charset="-78"/>
                </a:rPr>
                <a:t>مقدمه</a:t>
              </a:r>
              <a:endParaRPr lang="fa-IR" sz="4600" kern="1200" dirty="0">
                <a:cs typeface="B Nazanin" pitchFamily="2" charset="-78"/>
              </a:endParaRPr>
            </a:p>
          </p:txBody>
        </p:sp>
      </p:grpSp>
      <p:pic>
        <p:nvPicPr>
          <p:cNvPr id="7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4" name="Content Placeholder 13"/>
          <p:cNvSpPr>
            <a:spLocks noGrp="1"/>
          </p:cNvSpPr>
          <p:nvPr>
            <p:ph sz="half" idx="2"/>
          </p:nvPr>
        </p:nvSpPr>
        <p:spPr>
          <a:xfrm>
            <a:off x="357158" y="2000240"/>
            <a:ext cx="8472518" cy="4525963"/>
          </a:xfrm>
        </p:spPr>
        <p:txBody>
          <a:bodyPr/>
          <a:lstStyle/>
          <a:p>
            <a:pPr>
              <a:buNone/>
            </a:pPr>
            <a:r>
              <a:rPr lang="fa-IR" sz="2400" b="1" dirty="0" smtClean="0">
                <a:solidFill>
                  <a:srgbClr val="333399"/>
                </a:solidFill>
                <a:cs typeface="B Titr" pitchFamily="2" charset="-78"/>
              </a:rPr>
              <a:t>زیردریایی آریا را می توان به صورت کلی در قالب موارد زیر معرفی کرد :</a:t>
            </a:r>
          </a:p>
          <a:p>
            <a:pPr>
              <a:buNone/>
            </a:pPr>
            <a:endParaRPr lang="fa-IR" sz="2400" b="1" dirty="0" smtClean="0">
              <a:solidFill>
                <a:schemeClr val="accent3">
                  <a:lumMod val="50000"/>
                </a:schemeClr>
              </a:solidFill>
              <a:cs typeface="B Nazanin" pitchFamily="2" charset="-78"/>
            </a:endParaRP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فرم بدنه دوکی شکل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ابعاد بدنه با طول 100 سانتی متر و قطر</a:t>
            </a:r>
          </a:p>
          <a:p>
            <a:pPr>
              <a:buNone/>
            </a:pPr>
            <a:r>
              <a:rPr lang="fa-IR" sz="2000" b="1" dirty="0" smtClean="0">
                <a:cs typeface="B Nazanin" pitchFamily="2" charset="-78"/>
              </a:rPr>
              <a:t> 	14 سانتی متر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سیستم رانش پروانه ایی و به صورت</a:t>
            </a:r>
          </a:p>
          <a:p>
            <a:pPr>
              <a:buNone/>
            </a:pPr>
            <a:r>
              <a:rPr lang="fa-IR" sz="2000" b="1" dirty="0" smtClean="0">
                <a:cs typeface="B Nazanin" pitchFamily="2" charset="-78"/>
              </a:rPr>
              <a:t>	 تک پروانه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قابلیت هاورینگ و کف نشینی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استفاده از مخزن بالاست سیلندر پیستونی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دارای سرعت سطحی و زیر سطحی بالا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endParaRPr lang="fa-IR" sz="2000" b="1" dirty="0" smtClean="0">
              <a:cs typeface="B Nazanin" pitchFamily="2" charset="-78"/>
            </a:endParaRPr>
          </a:p>
          <a:p>
            <a:pPr>
              <a:lnSpc>
                <a:spcPct val="150000"/>
              </a:lnSpc>
              <a:buNone/>
            </a:pPr>
            <a:endParaRPr lang="fa-IR" sz="2000" b="1" dirty="0" smtClean="0">
              <a:cs typeface="B Nazanin" pitchFamily="2" charset="-78"/>
            </a:endParaRPr>
          </a:p>
          <a:p>
            <a:pPr>
              <a:lnSpc>
                <a:spcPct val="150000"/>
              </a:lnSpc>
              <a:buNone/>
            </a:pPr>
            <a:r>
              <a:rPr lang="fa-IR" sz="2000" b="1" dirty="0" smtClean="0">
                <a:cs typeface="B Nazanin" pitchFamily="2" charset="-78"/>
              </a:rPr>
              <a:t> </a:t>
            </a:r>
            <a:endParaRPr lang="en-US" sz="2000" b="1" dirty="0" smtClean="0"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endParaRPr lang="fa-IR" sz="2000" b="1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95936" y="6381750"/>
            <a:ext cx="3448064" cy="47625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fa-IR" sz="1400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sz="1400" dirty="0">
              <a:cs typeface="B Nazanin" pitchFamily="2" charset="-78"/>
            </a:endParaRPr>
          </a:p>
        </p:txBody>
      </p:sp>
      <p:pic>
        <p:nvPicPr>
          <p:cNvPr id="1032" name="Picture 8" descr="K:\بهروز اسدی\پروژه زیردریایی آریا\شناور تکمیل شده\IMG_03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" y="3027134"/>
            <a:ext cx="4714908" cy="38308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2000232" y="2643182"/>
            <a:ext cx="5000667" cy="1089501"/>
            <a:chOff x="1614466" y="2265"/>
            <a:chExt cx="5000667" cy="1089501"/>
          </a:xfrm>
          <a:scene3d>
            <a:camera prst="orthographicFront"/>
            <a:lightRig rig="chilly" dir="t"/>
          </a:scene3d>
        </p:grpSpPr>
        <p:sp>
          <p:nvSpPr>
            <p:cNvPr id="11" name="Rounded Rectangle 10"/>
            <p:cNvSpPr/>
            <p:nvPr/>
          </p:nvSpPr>
          <p:spPr>
            <a:xfrm>
              <a:off x="1614466" y="2265"/>
              <a:ext cx="5000667" cy="1089501"/>
            </a:xfrm>
            <a:prstGeom prst="roundRect">
              <a:avLst/>
            </a:prstGeom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1667651" y="55450"/>
              <a:ext cx="4894297" cy="98313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5260" tIns="87630" rIns="175260" bIns="87630" numCol="1" spcCol="1270" anchor="ctr" anchorCtr="0">
              <a:noAutofit/>
            </a:bodyPr>
            <a:lstStyle/>
            <a:p>
              <a:pPr lvl="0" algn="ctr" defTabSz="20447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4600" kern="1200" dirty="0" smtClean="0">
                  <a:cs typeface="B Nazanin" pitchFamily="2" charset="-78"/>
                </a:rPr>
                <a:t>ساخت بدنه و تجهیزات</a:t>
              </a:r>
              <a:endParaRPr lang="fa-IR" sz="4600" kern="1200" dirty="0">
                <a:cs typeface="B Nazanin" pitchFamily="2" charset="-78"/>
              </a:endParaRPr>
            </a:p>
          </p:txBody>
        </p:sp>
      </p:grpSp>
      <p:pic>
        <p:nvPicPr>
          <p:cNvPr id="7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8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5052994" y="6381750"/>
            <a:ext cx="4091006" cy="47625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fa-IR" sz="1400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sz="1400" dirty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Punched Tape 12"/>
          <p:cNvSpPr/>
          <p:nvPr/>
        </p:nvSpPr>
        <p:spPr bwMode="auto">
          <a:xfrm>
            <a:off x="2071670" y="2571744"/>
            <a:ext cx="4786346" cy="1428760"/>
          </a:xfrm>
          <a:prstGeom prst="flowChartPunchedTape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21299997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ounded Rectangle 4"/>
          <p:cNvSpPr/>
          <p:nvPr/>
        </p:nvSpPr>
        <p:spPr>
          <a:xfrm>
            <a:off x="2000232" y="2803059"/>
            <a:ext cx="4894297" cy="983131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5260" tIns="87630" rIns="175260" bIns="87630" numCol="1" spcCol="1270" anchor="ctr" anchorCtr="0">
            <a:noAutofit/>
          </a:bodyPr>
          <a:lstStyle/>
          <a:p>
            <a:pPr lvl="0" algn="ctr" defTabSz="20447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600" kern="1200" dirty="0" smtClean="0">
                <a:cs typeface="B Nazanin" pitchFamily="2" charset="-78"/>
              </a:rPr>
              <a:t>پوسته بدنه</a:t>
            </a:r>
            <a:endParaRPr lang="fa-IR" sz="4600" kern="1200" dirty="0">
              <a:cs typeface="B Nazanin" pitchFamily="2" charset="-78"/>
            </a:endParaRPr>
          </a:p>
        </p:txBody>
      </p:sp>
      <p:pic>
        <p:nvPicPr>
          <p:cNvPr id="7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8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5052994" y="6381750"/>
            <a:ext cx="4091006" cy="47625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fa-IR" sz="1400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sz="1400" dirty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پوسته بدنه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pic>
        <p:nvPicPr>
          <p:cNvPr id="3074" name="Picture 2" descr="K:\بهروز اسدی\پروژه زیردریایی آریا\بدنه\IMG_0015 (8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06" y="1285884"/>
            <a:ext cx="4286248" cy="3214686"/>
          </a:xfrm>
          <a:prstGeom prst="rect">
            <a:avLst/>
          </a:prstGeom>
          <a:noFill/>
        </p:spPr>
      </p:pic>
      <p:pic>
        <p:nvPicPr>
          <p:cNvPr id="3075" name="Picture 3" descr="K:\بهروز اسدی\پروژه زیردریایی آریا\بدنه\IMG_0013 (2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071810"/>
            <a:ext cx="4448188" cy="3336142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929190" y="1428736"/>
            <a:ext cx="3357586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ساخت کامپوزیتی نیم بدنه ها، دریچه ها، قرار دادن  بوش های حاوی کاسه نمد و بلبرینگ در بدنه و اتصال دو نیم بدنه</a:t>
            </a:r>
            <a:endParaRPr lang="fa-IR" b="1" dirty="0">
              <a:cs typeface="B Nazanin" pitchFamily="2" charset="-78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پوسته بدنه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929190" y="1714488"/>
            <a:ext cx="3357586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بتانه کاری، صاف کاری و رنگ کردن  بدنه   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4098" name="Picture 2" descr="K:\بهروز اسدی\پروژه زیردریایی آریا\بدنه\IMG_00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4099" name="Picture 3" descr="K:\بهروز اسدی\پروژه زیردریایی آریا\بدنه\IMG_00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پوسته بدنه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929190" y="1857364"/>
            <a:ext cx="3357586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ctr" rtl="1"/>
            <a:r>
              <a:rPr lang="fa-IR" b="1" dirty="0" smtClean="0">
                <a:cs typeface="B Nazanin" pitchFamily="2" charset="-78"/>
              </a:rPr>
              <a:t>تکمیل فرآیند رنگ کاری بدنه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5122" name="Picture 2" descr="K:\بهروز اسدی\پروژه زیردریایی آریا\بدنه\IMG_007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5123" name="Picture 3" descr="K:\بهروز اسدی\پروژه زیردریایی آریا\بدنه\IMG_008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Punched Tape 12"/>
          <p:cNvSpPr/>
          <p:nvPr/>
        </p:nvSpPr>
        <p:spPr bwMode="auto">
          <a:xfrm>
            <a:off x="2071670" y="2571744"/>
            <a:ext cx="4786346" cy="1428760"/>
          </a:xfrm>
          <a:prstGeom prst="flowChartPunchedTape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21299997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ounded Rectangle 4"/>
          <p:cNvSpPr/>
          <p:nvPr/>
        </p:nvSpPr>
        <p:spPr>
          <a:xfrm>
            <a:off x="2000232" y="2803059"/>
            <a:ext cx="4894297" cy="983131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5260" tIns="87630" rIns="175260" bIns="87630" numCol="1" spcCol="1270" anchor="ctr" anchorCtr="0">
            <a:noAutofit/>
          </a:bodyPr>
          <a:lstStyle/>
          <a:p>
            <a:pPr lvl="0" algn="ctr" defTabSz="20447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600" kern="1200" dirty="0" smtClean="0">
                <a:cs typeface="B Nazanin" pitchFamily="2" charset="-78"/>
              </a:rPr>
              <a:t>سطوح کنترلی</a:t>
            </a:r>
            <a:endParaRPr lang="fa-IR" sz="4600" kern="1200" dirty="0">
              <a:cs typeface="B Nazanin" pitchFamily="2" charset="-78"/>
            </a:endParaRPr>
          </a:p>
        </p:txBody>
      </p:sp>
      <p:pic>
        <p:nvPicPr>
          <p:cNvPr id="7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8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5052994" y="6381750"/>
            <a:ext cx="4091006" cy="47625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fa-IR" sz="1400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sz="1400" dirty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سطوح کنترلی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929190" y="1576976"/>
            <a:ext cx="3357586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کشیدن مقطع بالا و پایین سطوح در نرم افزار، چاپ، برش دادن و چسباندن آن روی چوب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7170" name="Picture 2" descr="K:\بهروز اسدی\پروژه زیردریایی آریا\سطوح کنترل\IMG_022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  <p:pic>
        <p:nvPicPr>
          <p:cNvPr id="7171" name="Picture 3" descr="K:\بهروز اسدی\پروژه زیردریایی آریا\سطوح کنترل\IMG_02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سطوح کنترلی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929190" y="1576976"/>
            <a:ext cx="335758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آماده شدن سطوح کنترلی پس از سوهان کاری و صاف کاری آنها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8194" name="Picture 2" descr="K:\بهروز اسدی\پروژه زیردریایی آریا\سطوح کنترل\IMG_021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8195" name="Picture 3" descr="K:\بهروز اسدی\پروژه زیردریایی آریا\سطوح کنترل\IMG_022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سطوح کنترلی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929190" y="1576976"/>
            <a:ext cx="335758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بوش های حاوی بلبرینگ و کاسه نمد، شافت آن و نحوه اتصال آنها به بدنه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10242" name="Picture 2" descr="K:\بهروز اسدی\پروژه زیردریایی آریا\سطوح کنترل\IMG_417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10243" name="Picture 3" descr="K:\بهروز اسدی\پروژه زیردریایی آریا\سطوح کنترل\IMG_022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سطوح کنترلی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929190" y="1576976"/>
            <a:ext cx="335758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متصل کردن سطوح کنترلی به بدنه و نحوه اتصال آنه به سرو موتورها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9218" name="Picture 2" descr="K:\بهروز اسدی\پروژه زیردریایی آریا\سطوح کنترل\IMG_026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9219" name="Picture 3" descr="K:\بهروز اسدی\پروژه زیردریایی آریا\سطوح کنترل\IMG_026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000100" y="5529220"/>
            <a:ext cx="2286016" cy="400110"/>
          </a:xfrm>
          <a:prstGeom prst="rect">
            <a:avLst/>
          </a:prstGeom>
          <a:solidFill>
            <a:srgbClr val="333399"/>
          </a:solidFill>
        </p:spPr>
        <p:txBody>
          <a:bodyPr wrap="square" rtlCol="1">
            <a:spAutoFit/>
          </a:bodyPr>
          <a:lstStyle/>
          <a:p>
            <a:pPr algn="ctr" rtl="1"/>
            <a:r>
              <a:rPr lang="fa-IR" sz="2000" b="1" dirty="0" smtClean="0">
                <a:cs typeface="B Nazanin" pitchFamily="2" charset="-78"/>
                <a:hlinkClick r:id="rId6" action="ppaction://program"/>
              </a:rPr>
              <a:t>نمایش تصویری</a:t>
            </a:r>
            <a:endParaRPr lang="fa-IR" sz="2000" b="1" dirty="0">
              <a:cs typeface="B Nazanin" pitchFamily="2" charset="-78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86050" y="214290"/>
            <a:ext cx="5967426" cy="452596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endParaRPr lang="fa-IR" sz="2000" b="1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قابلیت کنترل از راه دور در سطح و در زیر سطح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استفاده از تکنولوژی لامپ های </a:t>
            </a:r>
            <a:r>
              <a:rPr lang="en-US" sz="2000" b="1" dirty="0" smtClean="0">
                <a:cs typeface="B Nazanin" pitchFamily="2" charset="-78"/>
              </a:rPr>
              <a:t>LED</a:t>
            </a:r>
            <a:r>
              <a:rPr lang="fa-IR" sz="2000" b="1" dirty="0" smtClean="0">
                <a:cs typeface="B Nazanin" pitchFamily="2" charset="-78"/>
              </a:rPr>
              <a:t> 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قابلیت فیلمبرداری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قابلیت پرتاب موشک</a:t>
            </a:r>
          </a:p>
          <a:p>
            <a:pPr>
              <a:buFont typeface="Wingdings" pitchFamily="2" charset="2"/>
              <a:buChar char="ü"/>
            </a:pPr>
            <a:r>
              <a:rPr lang="fa-IR" sz="2000" b="1" dirty="0" smtClean="0">
                <a:cs typeface="B Nazanin" pitchFamily="2" charset="-78"/>
              </a:rPr>
              <a:t>استفاده از تکنولوژی لامپ های </a:t>
            </a:r>
            <a:r>
              <a:rPr lang="en-US" sz="2000" b="1" dirty="0" smtClean="0">
                <a:cs typeface="B Nazanin" pitchFamily="2" charset="-78"/>
              </a:rPr>
              <a:t>LED</a:t>
            </a:r>
            <a:r>
              <a:rPr lang="fa-IR" sz="2000" b="1" dirty="0" smtClean="0">
                <a:cs typeface="B Nazanin" pitchFamily="2" charset="-78"/>
              </a:rPr>
              <a:t> در لامپ های ناوبری </a:t>
            </a:r>
            <a:endParaRPr lang="en-US" sz="2000" b="1" dirty="0" smtClean="0">
              <a:cs typeface="B Nazanin" pitchFamily="2" charset="-78"/>
            </a:endParaRPr>
          </a:p>
          <a:p>
            <a:endParaRPr lang="fa-IR" sz="2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24498" y="6381750"/>
            <a:ext cx="3519502" cy="476250"/>
          </a:xfrm>
        </p:spPr>
        <p:txBody>
          <a:bodyPr/>
          <a:lstStyle/>
          <a:p>
            <a:r>
              <a:rPr lang="fa-IR" dirty="0" smtClean="0"/>
              <a:t>دانشکده مهندسی دریا دانشگاه صنعتی مالک اشتر اصفهان</a:t>
            </a:r>
            <a:endParaRPr lang="en-US" dirty="0"/>
          </a:p>
        </p:txBody>
      </p:sp>
      <p:pic>
        <p:nvPicPr>
          <p:cNvPr id="7" name="Picture 2" descr="C:\Users\Moh@m@d\Desktop\Untitled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pic>
        <p:nvPicPr>
          <p:cNvPr id="2050" name="Picture 2" descr="K:\بهروز اسدی\پروژه زیردریایی آریا\شناور تکمیل شده\IMG_035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" y="2625323"/>
            <a:ext cx="5643602" cy="423270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215074" y="5072074"/>
            <a:ext cx="2286016" cy="400110"/>
          </a:xfrm>
          <a:prstGeom prst="rect">
            <a:avLst/>
          </a:prstGeom>
          <a:solidFill>
            <a:srgbClr val="333399"/>
          </a:solidFill>
        </p:spPr>
        <p:txBody>
          <a:bodyPr wrap="square" rtlCol="1">
            <a:spAutoFit/>
          </a:bodyPr>
          <a:lstStyle/>
          <a:p>
            <a:pPr algn="ctr" rtl="1"/>
            <a:r>
              <a:rPr lang="fa-IR" sz="2000" b="1" dirty="0" smtClean="0">
                <a:cs typeface="B Nazanin" pitchFamily="2" charset="-78"/>
                <a:hlinkClick r:id="rId4" action="ppaction://program"/>
              </a:rPr>
              <a:t>نمایش تصویری</a:t>
            </a:r>
            <a:endParaRPr lang="fa-IR" sz="2000" b="1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Punched Tape 12"/>
          <p:cNvSpPr/>
          <p:nvPr/>
        </p:nvSpPr>
        <p:spPr bwMode="auto">
          <a:xfrm>
            <a:off x="2071670" y="2571744"/>
            <a:ext cx="4786346" cy="1428760"/>
          </a:xfrm>
          <a:prstGeom prst="flowChartPunchedTape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21299997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ounded Rectangle 4"/>
          <p:cNvSpPr/>
          <p:nvPr/>
        </p:nvSpPr>
        <p:spPr>
          <a:xfrm>
            <a:off x="2000232" y="2803059"/>
            <a:ext cx="4894297" cy="983131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5260" tIns="87630" rIns="175260" bIns="87630" numCol="1" spcCol="1270" anchor="ctr" anchorCtr="0">
            <a:noAutofit/>
          </a:bodyPr>
          <a:lstStyle/>
          <a:p>
            <a:pPr lvl="0" algn="ctr" defTabSz="20447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600" kern="1200" dirty="0" smtClean="0">
                <a:cs typeface="B Nazanin" pitchFamily="2" charset="-78"/>
              </a:rPr>
              <a:t>استند های داخلی</a:t>
            </a:r>
            <a:endParaRPr lang="fa-IR" sz="4600" kern="1200" dirty="0">
              <a:cs typeface="B Nazanin" pitchFamily="2" charset="-78"/>
            </a:endParaRPr>
          </a:p>
        </p:txBody>
      </p:sp>
      <p:pic>
        <p:nvPicPr>
          <p:cNvPr id="7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8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5052994" y="6381750"/>
            <a:ext cx="4091006" cy="47625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fa-IR" sz="1400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sz="1400" dirty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استند ها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714876" y="1576976"/>
            <a:ext cx="3571900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تراشکاری قطعه های تفلون و مورد استفاده به عنوان استند تجهیزات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1026" name="Picture 2" descr="K:\بهروز اسدی\پروژه زیردریایی آریا\اجزا\IMG_02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1027" name="Picture 3" descr="K:\بهروز اسدی\پروژه زیردریایی آریا\اجزا\IMG_021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استند ها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714876" y="1576976"/>
            <a:ext cx="3571900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لوله پلکسی گلاس جهت سوار کردن موتور و تجهیزات آن و همچنین برد های کنترلی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2050" name="Picture 2" descr="K:\بهروز اسدی\پروژه زیردریایی آریا\اجزا\IMG_029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2051" name="Picture 3" descr="K:\بهروز اسدی\پروژه زیردریایی آریا\اجزا\IMG_029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Punched Tape 12"/>
          <p:cNvSpPr/>
          <p:nvPr/>
        </p:nvSpPr>
        <p:spPr bwMode="auto">
          <a:xfrm>
            <a:off x="2071670" y="2571744"/>
            <a:ext cx="4786346" cy="1428760"/>
          </a:xfrm>
          <a:prstGeom prst="flowChartPunchedTape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21299997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ounded Rectangle 4"/>
          <p:cNvSpPr/>
          <p:nvPr/>
        </p:nvSpPr>
        <p:spPr>
          <a:xfrm>
            <a:off x="2000232" y="2803059"/>
            <a:ext cx="4894297" cy="983131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5260" tIns="87630" rIns="175260" bIns="87630" numCol="1" spcCol="1270" anchor="ctr" anchorCtr="0">
            <a:noAutofit/>
          </a:bodyPr>
          <a:lstStyle/>
          <a:p>
            <a:pPr lvl="0" algn="ctr" defTabSz="20447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600" kern="1200" dirty="0" smtClean="0">
                <a:cs typeface="B Nazanin" pitchFamily="2" charset="-78"/>
              </a:rPr>
              <a:t>سیستم بالاست</a:t>
            </a:r>
            <a:endParaRPr lang="fa-IR" sz="4600" kern="1200" dirty="0">
              <a:cs typeface="B Nazanin" pitchFamily="2" charset="-78"/>
            </a:endParaRPr>
          </a:p>
        </p:txBody>
      </p:sp>
      <p:pic>
        <p:nvPicPr>
          <p:cNvPr id="7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8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5052994" y="6381750"/>
            <a:ext cx="4091006" cy="47625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fa-IR" sz="1400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sz="1400" dirty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سیستم بالاست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714876" y="1576976"/>
            <a:ext cx="3571900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نمای کلی تجهیزات و مونتاژ شده سیستم بالاست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357298"/>
            <a:ext cx="3721187" cy="4167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 descr="K:\بهروز اسدی\پروژه زیردریایی آریا\سیستم بالاست\IMG_011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سیستم بالاست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714876" y="1576976"/>
            <a:ext cx="3571900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لوله پلکسی گلاس جهت سوار کردن موتور و تجهیزات آن و همچنین برد های کنترلی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4098" name="Picture 2" descr="K:\بهروز اسدی\پروژه زیردریایی آریا\سیستم بالاست\New Folder\IMG_415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4099" name="Picture 3" descr="K:\بهروز اسدی\پروژه زیردریایی آریا\سیستم بالاست\New Folder\IMG_415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سیستم بالاست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714876" y="1576976"/>
            <a:ext cx="357190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نحوه مونتاژ سیستم بالاست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5122" name="Picture 2" descr="K:\بهروز اسدی\پروژه زیردریایی آریا\سیستم بالاست\New Folder\IMG_416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5123" name="Picture 3" descr="K:\بهروز اسدی\پروژه زیردریایی آریا\سیستم بالاست\New Folder\eslah 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سیستم بالاست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714876" y="1576976"/>
            <a:ext cx="3571900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بستن میله های  نگه دارنده و نمای انتقال قدرت از موتور گیربکس به پیچ قدرت توسط تسمه و پولی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6146" name="Picture 2" descr="K:\بهروز اسدی\پروژه زیردریایی آریا\سیستم بالاست\New Folder\IMG_419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6148" name="Picture 4" descr="K:\بهروز اسدی\پروژه زیردریایی آریا\سیستم بالاست\IMG_015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000100" y="5500702"/>
            <a:ext cx="2286016" cy="400110"/>
          </a:xfrm>
          <a:prstGeom prst="rect">
            <a:avLst/>
          </a:prstGeom>
          <a:solidFill>
            <a:srgbClr val="333399"/>
          </a:solidFill>
        </p:spPr>
        <p:txBody>
          <a:bodyPr wrap="square" rtlCol="1">
            <a:spAutoFit/>
          </a:bodyPr>
          <a:lstStyle/>
          <a:p>
            <a:pPr algn="ctr" rtl="1"/>
            <a:r>
              <a:rPr lang="fa-IR" sz="2000" b="1" dirty="0" smtClean="0">
                <a:cs typeface="B Nazanin" pitchFamily="2" charset="-78"/>
                <a:hlinkClick r:id="rId6" action="ppaction://program"/>
              </a:rPr>
              <a:t>نمایش تصویری</a:t>
            </a:r>
            <a:endParaRPr lang="fa-IR" sz="2000" b="1" dirty="0">
              <a:cs typeface="B Nazanin" pitchFamily="2" charset="-78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سیستم بالاست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714876" y="1576976"/>
            <a:ext cx="3571900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قسمت مکش و دمش سیستم بالاست و شیلنگ ارتباط آن به اتصال مربوطه در قسمت پاشنه بدنه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7171" name="Picture 3" descr="K:\بهروز اسدی\پروژه زیردریایی آریا\سیستم بالاست\IMG_016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7172" name="Picture 4" descr="K:\بهروز اسدی\پروژه زیردریایی آریا\بدنه\IMG_0014 (3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Punched Tape 12"/>
          <p:cNvSpPr/>
          <p:nvPr/>
        </p:nvSpPr>
        <p:spPr bwMode="auto">
          <a:xfrm>
            <a:off x="2071670" y="2571744"/>
            <a:ext cx="4786346" cy="1428760"/>
          </a:xfrm>
          <a:prstGeom prst="flowChartPunchedTape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21299997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ounded Rectangle 4"/>
          <p:cNvSpPr/>
          <p:nvPr/>
        </p:nvSpPr>
        <p:spPr>
          <a:xfrm>
            <a:off x="2000232" y="2803059"/>
            <a:ext cx="4894297" cy="983131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5260" tIns="87630" rIns="175260" bIns="87630" numCol="1" spcCol="1270" anchor="ctr" anchorCtr="0">
            <a:noAutofit/>
          </a:bodyPr>
          <a:lstStyle/>
          <a:p>
            <a:pPr lvl="0" algn="ctr" defTabSz="20447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600" kern="1200" dirty="0" smtClean="0">
                <a:cs typeface="B Nazanin" pitchFamily="2" charset="-78"/>
              </a:rPr>
              <a:t>سیستم رانش</a:t>
            </a:r>
            <a:endParaRPr lang="fa-IR" sz="4600" kern="1200" dirty="0">
              <a:cs typeface="B Nazanin" pitchFamily="2" charset="-78"/>
            </a:endParaRPr>
          </a:p>
        </p:txBody>
      </p:sp>
      <p:pic>
        <p:nvPicPr>
          <p:cNvPr id="7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8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5052994" y="6381750"/>
            <a:ext cx="4091006" cy="47625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fa-IR" sz="1400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sz="1400" dirty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2000232" y="2643182"/>
            <a:ext cx="5000667" cy="1089501"/>
            <a:chOff x="1614466" y="2265"/>
            <a:chExt cx="5000667" cy="1089501"/>
          </a:xfrm>
          <a:scene3d>
            <a:camera prst="orthographicFront"/>
            <a:lightRig rig="chilly" dir="t"/>
          </a:scene3d>
        </p:grpSpPr>
        <p:sp>
          <p:nvSpPr>
            <p:cNvPr id="11" name="Rounded Rectangle 10"/>
            <p:cNvSpPr/>
            <p:nvPr/>
          </p:nvSpPr>
          <p:spPr>
            <a:xfrm>
              <a:off x="1614466" y="2265"/>
              <a:ext cx="5000667" cy="1089501"/>
            </a:xfrm>
            <a:prstGeom prst="roundRect">
              <a:avLst/>
            </a:prstGeom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1667651" y="55450"/>
              <a:ext cx="4894297" cy="98313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5260" tIns="87630" rIns="175260" bIns="87630" numCol="1" spcCol="1270" anchor="ctr" anchorCtr="0">
              <a:noAutofit/>
            </a:bodyPr>
            <a:lstStyle/>
            <a:p>
              <a:pPr lvl="0" algn="ctr" defTabSz="20447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4600" kern="1200" dirty="0" smtClean="0">
                  <a:cs typeface="B Nazanin" pitchFamily="2" charset="-78"/>
                </a:rPr>
                <a:t>طراحی مفهومی شناور</a:t>
              </a:r>
              <a:endParaRPr lang="fa-IR" sz="4600" kern="1200" dirty="0">
                <a:cs typeface="B Nazanin" pitchFamily="2" charset="-78"/>
              </a:endParaRPr>
            </a:p>
          </p:txBody>
        </p:sp>
      </p:grpSp>
      <p:pic>
        <p:nvPicPr>
          <p:cNvPr id="7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8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5052994" y="6381750"/>
            <a:ext cx="4091006" cy="47625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fa-IR" sz="1400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sz="1400" dirty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سیستم رانش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500694" y="1857364"/>
            <a:ext cx="1857388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شافت موتور و پروانه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8194" name="Picture 2" descr="K:\بهروز اسدی\پروژه زیردریایی آریا\سیستم رانش\IMG_003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8195" name="Picture 3" descr="K:\بهروز اسدی\پروژه زیردریایی آریا\سیستم رانش\IMG_003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سیستم رانش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214942" y="1857364"/>
            <a:ext cx="2786082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کوپلینگ اتصال شافت به موتور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9218" name="Picture 2" descr="K:\بهروز اسدی\پروژه زیردریایی آریا\سیستم رانش\IMG_006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  <p:pic>
        <p:nvPicPr>
          <p:cNvPr id="9219" name="Picture 3" descr="K:\بهروز اسدی\پروژه زیردریایی آریا\اجزا\IMG_021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سیستم رانش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714876" y="1571612"/>
            <a:ext cx="3857652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بستن موتور روی پایه آلمینیومی جهت خنک کاری توسط سیستم کولینگ و اتصال آن توسط 4 پایه استیل به استند تفلونی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10242" name="Picture 2" descr="K:\بهروز اسدی\پروژه زیردریایی آریا\سیستم رانش\IMG_003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10243" name="Picture 3" descr="K:\بهروز اسدی\پروژه زیردریایی آریا\سیستم رانش\IMG_003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سیستم رانش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857752" y="1643050"/>
            <a:ext cx="3786214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قرار دادن موتور و ملحقات آن در لوله پلکسی جهت محافظت، مونتاژ و دمونتاژ ساده در داخل بدنه و از همه مهمتر فیکس شدن در داخل بدنه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11266" name="Picture 2" descr="K:\بهروز اسدی\پروژه زیردریایی آریا\سیستم رانش\IMG_02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11267" name="Picture 3" descr="K:\بهروز اسدی\پروژه زیردریایی آریا\سیستم رانش\IMG_020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سیستم رانش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786314" y="1643050"/>
            <a:ext cx="3786214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قرار دادن مجموعه موتور و ملحقات آن در بدنه و نحوه فیکس شدن کامل آن توسط 4 لاستیک واشری جای گذاری شده در بدنه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12290" name="Picture 2" descr="K:\بهروز اسدی\پروژه زیردریایی آریا\سیستم رانش\IMG_022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12291" name="Picture 3" descr="K:\بهروز اسدی\پروژه زیردریایی آریا\سیستم رانش\IMG_024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سیستم رانش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786314" y="1643050"/>
            <a:ext cx="3786214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سیستم کولینگ موتور و </a:t>
            </a:r>
            <a:r>
              <a:rPr lang="en-US" b="1" dirty="0" smtClean="0">
                <a:cs typeface="B Nazanin" pitchFamily="2" charset="-78"/>
              </a:rPr>
              <a:t>speed control</a:t>
            </a:r>
            <a:r>
              <a:rPr lang="fa-IR" b="1" dirty="0" smtClean="0">
                <a:cs typeface="B Nazanin" pitchFamily="2" charset="-78"/>
              </a:rPr>
              <a:t> که بر روی پایه آلمینیومی قرار می گیرد.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14338" name="Picture 2" descr="K:\بهروز اسدی\پروژه زیردریایی آریا\سیستم رانش\IMG_004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14339" name="Picture 3" descr="K:\بهروز اسدی\پروژه زیردریایی آریا\سیستم پرتاب موشک\190720102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سیستم رانش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786314" y="1643050"/>
            <a:ext cx="3786214" cy="1200329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en-US" b="1" dirty="0" smtClean="0">
                <a:cs typeface="B Nazanin" pitchFamily="2" charset="-78"/>
              </a:rPr>
              <a:t>Speed control</a:t>
            </a:r>
            <a:r>
              <a:rPr lang="fa-IR" b="1" dirty="0" smtClean="0">
                <a:cs typeface="B Nazanin" pitchFamily="2" charset="-78"/>
              </a:rPr>
              <a:t> و نحوه قرار گیری آن در مجموعه موتور و روی سیستم کولینگ جهت خنک کاری آن که از اهمیت بالایی برخوردار است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13314" name="Picture 2" descr="K:\بهروز اسدی\پروژه زیردریایی آریا\سیستم رانش\IMG_004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13315" name="Picture 3" descr="K:\بهروز اسدی\پروژه زیردریایی آریا\سیستم رانش\IMG_020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سیستم رانش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786314" y="1643050"/>
            <a:ext cx="3786214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مجموعه بلبرینگ های نگه دارنده شافت و آببندی آن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15362" name="Picture 2" descr="K:\بهروز اسدی\پروژه زیردریایی آریا\سیستم رانش\IMG_02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15363" name="Picture 3" descr="K:\بهروز اسدی\پروژه زیردریایی آریا\بدنه\IMG_0015 (9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000100" y="5529220"/>
            <a:ext cx="2286016" cy="400110"/>
          </a:xfrm>
          <a:prstGeom prst="rect">
            <a:avLst/>
          </a:prstGeom>
          <a:solidFill>
            <a:srgbClr val="333399"/>
          </a:solidFill>
        </p:spPr>
        <p:txBody>
          <a:bodyPr wrap="square" rtlCol="1">
            <a:spAutoFit/>
          </a:bodyPr>
          <a:lstStyle/>
          <a:p>
            <a:pPr algn="ctr" rtl="1"/>
            <a:r>
              <a:rPr lang="fa-IR" sz="2000" b="1" dirty="0" smtClean="0">
                <a:cs typeface="B Nazanin" pitchFamily="2" charset="-78"/>
                <a:hlinkClick r:id="rId6" action="ppaction://program"/>
              </a:rPr>
              <a:t>نمایش تصویری</a:t>
            </a:r>
            <a:endParaRPr lang="fa-IR" sz="2000" b="1" dirty="0">
              <a:cs typeface="B Nazanin" pitchFamily="2" charset="-78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Punched Tape 12"/>
          <p:cNvSpPr/>
          <p:nvPr/>
        </p:nvSpPr>
        <p:spPr bwMode="auto">
          <a:xfrm>
            <a:off x="2071670" y="2571744"/>
            <a:ext cx="4786346" cy="1428760"/>
          </a:xfrm>
          <a:prstGeom prst="flowChartPunchedTape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21299997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ounded Rectangle 4"/>
          <p:cNvSpPr/>
          <p:nvPr/>
        </p:nvSpPr>
        <p:spPr>
          <a:xfrm>
            <a:off x="2000232" y="2803059"/>
            <a:ext cx="4894297" cy="983131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5260" tIns="87630" rIns="175260" bIns="87630" numCol="1" spcCol="1270" anchor="ctr" anchorCtr="0">
            <a:noAutofit/>
          </a:bodyPr>
          <a:lstStyle/>
          <a:p>
            <a:pPr lvl="0" algn="ctr" defTabSz="20447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600" kern="1200" dirty="0" smtClean="0">
                <a:cs typeface="B Nazanin" pitchFamily="2" charset="-78"/>
              </a:rPr>
              <a:t>منابع انرژی</a:t>
            </a:r>
            <a:endParaRPr lang="fa-IR" sz="4600" kern="1200" dirty="0">
              <a:cs typeface="B Nazanin" pitchFamily="2" charset="-78"/>
            </a:endParaRPr>
          </a:p>
        </p:txBody>
      </p:sp>
      <p:pic>
        <p:nvPicPr>
          <p:cNvPr id="7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8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5052994" y="6381750"/>
            <a:ext cx="4091006" cy="47625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fa-IR" sz="1400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sz="1400" dirty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منابع انرژی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786314" y="1643050"/>
            <a:ext cx="3786214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باطری های استفاده شده در شناور و مورد نیاز بخش های مختلف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16386" name="Picture 2" descr="K:\بهروز اسدی\پروژه زیردریایی آریا\باطری ها\IMG_009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  <p:pic>
        <p:nvPicPr>
          <p:cNvPr id="16387" name="Picture 3" descr="K:\بهروز اسدی\پروژه زیردریایی آریا\باطری ها\IMG_0091 (5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16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4143404"/>
          </a:xfrm>
        </p:spPr>
        <p:txBody>
          <a:bodyPr/>
          <a:lstStyle/>
          <a:p>
            <a:pPr lvl="1"/>
            <a:r>
              <a:rPr lang="en-US" sz="2000" b="1" dirty="0" smtClean="0">
                <a:cs typeface="B Nazanin" pitchFamily="2" charset="-78"/>
              </a:rPr>
              <a:t> </a:t>
            </a:r>
            <a:r>
              <a:rPr lang="fa-IR" sz="2000" b="1" dirty="0" smtClean="0">
                <a:cs typeface="B Nazanin" pitchFamily="2" charset="-78"/>
              </a:rPr>
              <a:t>سرعت سطحی و زیرسطحی که می تواند مطلوب و بهینه باشد</a:t>
            </a:r>
          </a:p>
          <a:p>
            <a:pPr lvl="1"/>
            <a:r>
              <a:rPr lang="fa-IR" sz="2000" b="1" dirty="0" smtClean="0">
                <a:cs typeface="B Nazanin" pitchFamily="2" charset="-78"/>
              </a:rPr>
              <a:t>انتخاب شکل مناسب برای بدنه</a:t>
            </a:r>
            <a:endParaRPr lang="en-US" sz="2000" b="1" dirty="0" smtClean="0">
              <a:cs typeface="B Nazanin" pitchFamily="2" charset="-78"/>
            </a:endParaRPr>
          </a:p>
          <a:p>
            <a:pPr lvl="1"/>
            <a:r>
              <a:rPr lang="fa-IR" sz="2000" b="1" dirty="0" smtClean="0">
                <a:cs typeface="B Nazanin" pitchFamily="2" charset="-78"/>
              </a:rPr>
              <a:t>انتخاب روش حفظ عمق و حداکثر عمق عملیاتی و عمق مانور</a:t>
            </a:r>
            <a:endParaRPr lang="en-US" sz="2000" b="1" dirty="0" smtClean="0">
              <a:cs typeface="B Nazanin" pitchFamily="2" charset="-78"/>
            </a:endParaRPr>
          </a:p>
          <a:p>
            <a:pPr lvl="1"/>
            <a:r>
              <a:rPr lang="fa-IR" sz="2000" b="1" dirty="0" smtClean="0">
                <a:cs typeface="B Nazanin" pitchFamily="2" charset="-78"/>
              </a:rPr>
              <a:t>توجه به حداکثر برد مطلوب</a:t>
            </a:r>
            <a:endParaRPr lang="en-US" sz="2000" b="1" dirty="0" smtClean="0">
              <a:cs typeface="B Nazanin" pitchFamily="2" charset="-78"/>
            </a:endParaRPr>
          </a:p>
          <a:p>
            <a:pPr lvl="1"/>
            <a:r>
              <a:rPr lang="fa-IR" sz="2000" b="1" dirty="0" smtClean="0">
                <a:cs typeface="B Nazanin" pitchFamily="2" charset="-78"/>
              </a:rPr>
              <a:t>انتخاب نوع سیستم رانش	</a:t>
            </a:r>
          </a:p>
          <a:p>
            <a:pPr lvl="1"/>
            <a:r>
              <a:rPr lang="fa-IR" sz="2000" b="1" dirty="0" smtClean="0">
                <a:cs typeface="B Nazanin" pitchFamily="2" charset="-78"/>
              </a:rPr>
              <a:t>تعیین جنس بدنه</a:t>
            </a:r>
          </a:p>
          <a:p>
            <a:pPr lvl="1"/>
            <a:r>
              <a:rPr lang="fa-IR" sz="2000" b="1" dirty="0" smtClean="0">
                <a:cs typeface="B Nazanin" pitchFamily="2" charset="-78"/>
              </a:rPr>
              <a:t>تصمیم گیری و انتخاب نحوه سيستم مانور زیردریایی</a:t>
            </a:r>
          </a:p>
          <a:p>
            <a:pPr lvl="1"/>
            <a:r>
              <a:rPr lang="fa-IR" sz="2000" b="1" dirty="0" smtClean="0">
                <a:cs typeface="B Nazanin" pitchFamily="2" charset="-78"/>
              </a:rPr>
              <a:t>تعیین کلیات سیستم الکترونیکی و مخابراتی مورد نیاز </a:t>
            </a:r>
          </a:p>
          <a:p>
            <a:pPr lvl="1"/>
            <a:r>
              <a:rPr lang="fa-IR" sz="2000" b="1" dirty="0" smtClean="0">
                <a:cs typeface="B Nazanin" pitchFamily="2" charset="-78"/>
              </a:rPr>
              <a:t>قابلیت های ویژه ایی که در این زیردریایی می تواند مورد استفاده قرار گیرد</a:t>
            </a:r>
          </a:p>
          <a:p>
            <a:pPr lvl="1"/>
            <a:r>
              <a:rPr lang="fa-IR" sz="2000" b="1" dirty="0" smtClean="0">
                <a:cs typeface="B Nazanin" pitchFamily="2" charset="-78"/>
              </a:rPr>
              <a:t>تجهیزات لازم جهت رسیدن به اهداف مورد نظر، حجم و وزن تقریبی آنها</a:t>
            </a:r>
          </a:p>
          <a:p>
            <a:pPr lvl="1">
              <a:buNone/>
            </a:pP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67374" y="6381750"/>
            <a:ext cx="3376626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 rot="10800000">
            <a:off x="6786578" y="1000108"/>
            <a:ext cx="214310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5214942" y="357166"/>
            <a:ext cx="3643338" cy="5355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 defTabSz="2044700" rtl="1">
              <a:lnSpc>
                <a:spcPct val="90000"/>
              </a:lnSpc>
              <a:spcAft>
                <a:spcPct val="35000"/>
              </a:spcAft>
            </a:pPr>
            <a:r>
              <a:rPr lang="fa-IR" sz="3200" dirty="0" smtClean="0">
                <a:cs typeface="B Titr" pitchFamily="2" charset="-78"/>
              </a:rPr>
              <a:t>طراحی مفهومی شناور</a:t>
            </a:r>
            <a:endParaRPr lang="fa-IR" sz="3200" dirty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Rectangle 9"/>
          <p:cNvSpPr/>
          <p:nvPr/>
        </p:nvSpPr>
        <p:spPr>
          <a:xfrm>
            <a:off x="1271285" y="1643050"/>
            <a:ext cx="73629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cs typeface="B Zar" pitchFamily="2" charset="-78"/>
              </a:rPr>
              <a:t>مواردی که در این قسمت به آن توجه گردید به ترتیب عبارتند از :</a:t>
            </a:r>
            <a:endParaRPr lang="fa-IR" sz="2400" dirty="0">
              <a:cs typeface="B Zar" pitchFamily="2" charset="-78"/>
            </a:endParaRPr>
          </a:p>
        </p:txBody>
      </p:sp>
      <p:pic>
        <p:nvPicPr>
          <p:cNvPr id="19" name="Picture 2" descr="C:\Users\Moh@m@d\Desktop\Untitled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Punched Tape 12"/>
          <p:cNvSpPr/>
          <p:nvPr/>
        </p:nvSpPr>
        <p:spPr bwMode="auto">
          <a:xfrm>
            <a:off x="2071670" y="2571744"/>
            <a:ext cx="4786346" cy="1428760"/>
          </a:xfrm>
          <a:prstGeom prst="flowChartPunchedTape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21299997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ounded Rectangle 4"/>
          <p:cNvSpPr/>
          <p:nvPr/>
        </p:nvSpPr>
        <p:spPr>
          <a:xfrm>
            <a:off x="2000232" y="2803059"/>
            <a:ext cx="4894297" cy="983131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5260" tIns="87630" rIns="175260" bIns="87630" numCol="1" spcCol="1270" anchor="ctr" anchorCtr="0">
            <a:noAutofit/>
          </a:bodyPr>
          <a:lstStyle/>
          <a:p>
            <a:pPr lvl="0" algn="ctr" defTabSz="20447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600" kern="1200" dirty="0" smtClean="0">
                <a:cs typeface="B Nazanin" pitchFamily="2" charset="-78"/>
              </a:rPr>
              <a:t>الکترونیک</a:t>
            </a:r>
            <a:endParaRPr lang="fa-IR" sz="4600" kern="1200" dirty="0">
              <a:cs typeface="B Nazanin" pitchFamily="2" charset="-78"/>
            </a:endParaRPr>
          </a:p>
        </p:txBody>
      </p:sp>
      <p:pic>
        <p:nvPicPr>
          <p:cNvPr id="7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8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5052994" y="6381750"/>
            <a:ext cx="4091006" cy="47625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fa-IR" sz="1400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sz="1400" dirty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الکترونیک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286380" y="1916660"/>
            <a:ext cx="2643206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ctr" rtl="1"/>
            <a:r>
              <a:rPr lang="en-US" b="1" dirty="0" smtClean="0">
                <a:cs typeface="B Nazanin" pitchFamily="2" charset="-78"/>
              </a:rPr>
              <a:t>Speed control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17410" name="Picture 2" descr="K:\بهروز اسدی\پروژه زیردریایی آریا\الکترونیک\IMG_005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17411" name="Picture 3" descr="K:\بهروز اسدی\پروژه زیردریایی آریا\الکترونیک\IMG_019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الکترونیک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714876" y="1845222"/>
            <a:ext cx="3786214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رادیو کنترل ، رسیور، مدار و میکرو کنترلی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18434" name="Picture 2" descr="K:\بهروز اسدی\پروژه زیردریایی آریا\الکترونیک\IMG_016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18435" name="Picture 3" descr="K:\بهروز اسدی\پروژه زیردریایی آریا\الکترونیک\IMG_016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1092" y="3071813"/>
            <a:ext cx="4447116" cy="333533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000100" y="5529220"/>
            <a:ext cx="2286016" cy="400110"/>
          </a:xfrm>
          <a:prstGeom prst="rect">
            <a:avLst/>
          </a:prstGeom>
          <a:solidFill>
            <a:srgbClr val="333399"/>
          </a:solidFill>
        </p:spPr>
        <p:txBody>
          <a:bodyPr wrap="square" rtlCol="1">
            <a:spAutoFit/>
          </a:bodyPr>
          <a:lstStyle/>
          <a:p>
            <a:pPr algn="ctr" rtl="1"/>
            <a:r>
              <a:rPr lang="fa-IR" sz="2000" b="1" dirty="0" smtClean="0">
                <a:cs typeface="B Nazanin" pitchFamily="2" charset="-78"/>
                <a:hlinkClick r:id="rId6" action="ppaction://program"/>
              </a:rPr>
              <a:t>نمایش تصویری</a:t>
            </a:r>
            <a:endParaRPr lang="fa-IR" sz="2000" b="1" dirty="0">
              <a:cs typeface="B Nazanin" pitchFamily="2" charset="-78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الکترونیک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786314" y="1643050"/>
            <a:ext cx="3786214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سنسور اندازه گیری دمای موتور و سوکت برنامه نویسی میکرو مدار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17412" name="Picture 4" descr="K:\بهروز اسدی\پروژه زیردریایی آریا\الکترونیک\IMG_016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17413" name="Picture 5" descr="K:\بهروز اسدی\پروژه زیردریایی آریا\الکترونیک\IMG_017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الکترونیک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786314" y="1643050"/>
            <a:ext cx="3786214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سنسور فشار و نحوه اتصال آن در بدنه و به مدار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20482" name="Picture 2" descr="K:\بهروز اسدی\پروژه زیردریایی آریا\الکترونیک\IMG_016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20483" name="Picture 3" descr="K:\بهروز اسدی\پروژه زیردریایی آریا\سیستم پرتاب موشک\1907201019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الکترونیک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786314" y="1643050"/>
            <a:ext cx="3786214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سگنت های نمایش گر جهت نمایش دمای موتور و حداکثر عمقی که شناور غوص نموده که بر روی بدنه نصب گشته است 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19458" name="Picture 2" descr="K:\بهروز اسدی\پروژه زیردریایی آریا\الکترونیک\IMG_017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19459" name="Picture 3" descr="K:\بهروز اسدی\پروژه زیردریایی آریا\شناور تکمیل شده\IMG_035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الکترونیک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786314" y="1711099"/>
            <a:ext cx="3786214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فن خنک کننده مدار، میکرو آن و آیسی ها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21508" name="Picture 4" descr="K:\بهروز اسدی\پروژه زیردریایی آریا\الکترونیک\IMG_030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21509" name="Picture 5" descr="K:\بهروز اسدی\پروژه زیردریایی آریا\الکترونیک\IMG_03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الکترونیک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786314" y="1711099"/>
            <a:ext cx="3786214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فن خنک کننده مدار، میکرو آن و آیسی ها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21508" name="Picture 4" descr="K:\بهروز اسدی\پروژه زیردریایی آریا\الکترونیک\IMG_030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21509" name="Picture 5" descr="K:\بهروز اسدی\پروژه زیردریایی آریا\الکترونیک\IMG_03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 الکترونیک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786314" y="1711099"/>
            <a:ext cx="3786214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فن خنک کننده مدار، میکرو آن و آیسی ها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21508" name="Picture 4" descr="K:\بهروز اسدی\پروژه زیردریایی آریا\الکترونیک\IMG_030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21509" name="Picture 5" descr="K:\بهروز اسدی\پروژه زیردریایی آریا\الکترونیک\IMG_03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Punched Tape 12"/>
          <p:cNvSpPr/>
          <p:nvPr/>
        </p:nvSpPr>
        <p:spPr bwMode="auto">
          <a:xfrm>
            <a:off x="2071670" y="2571744"/>
            <a:ext cx="4786346" cy="1428760"/>
          </a:xfrm>
          <a:prstGeom prst="flowChartPunchedTape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21299997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ounded Rectangle 4"/>
          <p:cNvSpPr/>
          <p:nvPr/>
        </p:nvSpPr>
        <p:spPr>
          <a:xfrm>
            <a:off x="2000232" y="2803059"/>
            <a:ext cx="4894297" cy="983131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5260" tIns="87630" rIns="175260" bIns="87630" numCol="1" spcCol="1270" anchor="ctr" anchorCtr="0">
            <a:noAutofit/>
          </a:bodyPr>
          <a:lstStyle/>
          <a:p>
            <a:pPr lvl="0" algn="ctr" defTabSz="20447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600" kern="1200" dirty="0" smtClean="0">
                <a:cs typeface="B Nazanin" pitchFamily="2" charset="-78"/>
              </a:rPr>
              <a:t>سیستم پرتاب موشک</a:t>
            </a:r>
            <a:endParaRPr lang="fa-IR" sz="4600" kern="1200" dirty="0">
              <a:cs typeface="B Nazanin" pitchFamily="2" charset="-78"/>
            </a:endParaRPr>
          </a:p>
        </p:txBody>
      </p:sp>
      <p:pic>
        <p:nvPicPr>
          <p:cNvPr id="7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8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5052994" y="6381750"/>
            <a:ext cx="4091006" cy="47625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fa-IR" sz="1400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sz="1400" dirty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642910" y="1214422"/>
            <a:ext cx="8182004" cy="4525963"/>
          </a:xfrm>
        </p:spPr>
        <p:txBody>
          <a:bodyPr/>
          <a:lstStyle/>
          <a:p>
            <a:pPr lvl="1"/>
            <a:endParaRPr lang="fa-IR" sz="2000" b="1" dirty="0" smtClean="0">
              <a:cs typeface="B Nazanin" pitchFamily="2" charset="-78"/>
            </a:endParaRPr>
          </a:p>
          <a:p>
            <a:pPr lvl="1"/>
            <a:r>
              <a:rPr lang="fa-IR" sz="2000" b="1" dirty="0" smtClean="0">
                <a:cs typeface="B Nazanin" pitchFamily="2" charset="-78"/>
              </a:rPr>
              <a:t>تخمین وزن تقریبی کل شناور</a:t>
            </a:r>
          </a:p>
          <a:p>
            <a:pPr lvl="1"/>
            <a:r>
              <a:rPr lang="fa-IR" sz="2000" b="1" dirty="0" smtClean="0">
                <a:cs typeface="B Nazanin" pitchFamily="2" charset="-78"/>
              </a:rPr>
              <a:t>تعیین وزن و حجم کل زیردریایی و ابعاد بندی اولیه</a:t>
            </a:r>
          </a:p>
          <a:p>
            <a:pPr lvl="1"/>
            <a:r>
              <a:rPr lang="fa-IR" sz="2000" b="1" dirty="0" smtClean="0">
                <a:cs typeface="B Nazanin" pitchFamily="2" charset="-78"/>
              </a:rPr>
              <a:t>بررسی شرایط شناوری و غوطه وری و تعیین حجم مطلوب مخزن بالاست شناور</a:t>
            </a:r>
          </a:p>
          <a:p>
            <a:pPr lvl="1"/>
            <a:r>
              <a:rPr lang="fa-IR" sz="2000" b="1" dirty="0" smtClean="0">
                <a:cs typeface="B Nazanin" pitchFamily="2" charset="-78"/>
              </a:rPr>
              <a:t>بررسی اجرایی شدن قابلیت های در نظر گرفته شده در شناور با توجه به محدودیت وزنی و حجمی که به صورت تقریبی برای شناور محاسبه گردیده است</a:t>
            </a:r>
          </a:p>
          <a:p>
            <a:pPr lvl="1"/>
            <a:r>
              <a:rPr lang="fa-IR" sz="2000" b="1" dirty="0" smtClean="0">
                <a:cs typeface="B Nazanin" pitchFamily="2" charset="-78"/>
              </a:rPr>
              <a:t>تخمین هزینه در بخش های مختلف</a:t>
            </a:r>
          </a:p>
          <a:p>
            <a:pPr lvl="1"/>
            <a:r>
              <a:rPr lang="fa-IR" sz="2000" b="1" dirty="0" smtClean="0">
                <a:cs typeface="B Nazanin" pitchFamily="2" charset="-78"/>
              </a:rPr>
              <a:t>پیش بینی هزینه های ساخت بدنه ، خرید تجهیزات ، تجهیزات رانش  و...</a:t>
            </a:r>
          </a:p>
          <a:p>
            <a:pPr lvl="1"/>
            <a:r>
              <a:rPr lang="fa-IR" sz="2000" b="1" dirty="0" smtClean="0">
                <a:cs typeface="B Nazanin" pitchFamily="2" charset="-78"/>
              </a:rPr>
              <a:t>جمع بندي و  بررسی بهينه بودن طرح</a:t>
            </a:r>
            <a:endParaRPr lang="en-US" sz="2000" b="1" dirty="0" smtClean="0">
              <a:cs typeface="B Nazanin" pitchFamily="2" charset="-78"/>
            </a:endParaRPr>
          </a:p>
          <a:p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95936" y="6381750"/>
            <a:ext cx="3448064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 rot="10800000">
            <a:off x="6786578" y="1000108"/>
            <a:ext cx="214310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5143504" y="357166"/>
            <a:ext cx="3714776" cy="5355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 defTabSz="2044700" rtl="1">
              <a:lnSpc>
                <a:spcPct val="90000"/>
              </a:lnSpc>
              <a:spcAft>
                <a:spcPct val="35000"/>
              </a:spcAft>
            </a:pPr>
            <a:r>
              <a:rPr lang="fa-IR" sz="3200" dirty="0" smtClean="0">
                <a:cs typeface="B Titr" pitchFamily="2" charset="-78"/>
              </a:rPr>
              <a:t>طراحی مفهومی شناور</a:t>
            </a:r>
            <a:endParaRPr lang="fa-IR" sz="3200" dirty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5" name="Picture 2" descr="C:\Users\Moh@m@d\Desktop\Untitled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1085850" cy="1133475"/>
          </a:xfrm>
          <a:prstGeom prst="rect">
            <a:avLst/>
          </a:prstGeom>
          <a:noFill/>
        </p:spPr>
      </p:pic>
      <p:pic>
        <p:nvPicPr>
          <p:cNvPr id="1026" name="Picture 2" descr="H:\ARIA\ARYA back up\mafhoomi\mafhoomi.pic\3d.bmp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4135250"/>
            <a:ext cx="4071934" cy="2722750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سیستم پرتاب موشک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357818" y="1785926"/>
            <a:ext cx="2643206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کپسول هوای فشرده و شیر آن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22530" name="Picture 2" descr="K:\بهروز اسدی\پروژه زیردریایی آریا\سیستم پرتاب موشک\IMG_01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22531" name="Picture 3" descr="K:\بهروز اسدی\پروژه زیردریایی آریا\سیستم پرتاب موشک\IMG_01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سیستم پرتاب موشک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143504" y="1782537"/>
            <a:ext cx="3143272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شیلنگ های انتقال هوای فشرده به سلونوئیدولو های برقی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23554" name="Picture 2" descr="K:\بهروز اسدی\پروژه زیردریایی آریا\سیستم پرتاب موشک\IMG_011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23555" name="Picture 3" descr="K:\بهروز اسدی\پروژه زیردریایی آریا\سیستم پرتاب موشک\IMG_011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سیستم پرتاب موشک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214942" y="1782537"/>
            <a:ext cx="3214710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قرار دادن کپسول و سلونوئید ولو ها بر روی استند ها مخزن بالاست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24578" name="Picture 2" descr="K:\بهروز اسدی\پروژه زیردریایی آریا\سیستم پرتاب موشک\IMG_0119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24579" name="Picture 3" descr="K:\بهروز اسدی\پروژه زیردریایی آریا\سیستم پرتاب موشک\IMG_0119 (6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سیستم پرتاب موشک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072066" y="1928802"/>
            <a:ext cx="321471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اتصال کپسول به سلونوئید ولو ها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25602" name="Picture 2" descr="K:\بهروز اسدی\پروژه زیردریایی آریا\سیستم پرتاب موشک\IMG_0119 (13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25603" name="Picture 3" descr="K:\بهروز اسدی\پروژه زیردریایی آریا\سیستم پرتاب موشک\IMG_0119 (14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سیستم پرتاب موشک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143504" y="1711099"/>
            <a:ext cx="3429024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اتصال از خروجی ولو ها به لوله های پرتاب موشک که بر روی بدنه نصب گریده اند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26626" name="Picture 2" descr="K:\بهروز اسدی\پروژه زیردریایی آریا\سیستم پرتاب موشک\IMG_013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26627" name="Picture 3" descr="K:\بهروز اسدی\پروژه زیردریایی آریا\سیستم پرتاب موشک\200720102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Punched Tape 12"/>
          <p:cNvSpPr/>
          <p:nvPr/>
        </p:nvSpPr>
        <p:spPr bwMode="auto">
          <a:xfrm>
            <a:off x="2071670" y="2571744"/>
            <a:ext cx="4786346" cy="1428760"/>
          </a:xfrm>
          <a:prstGeom prst="flowChartPunchedTape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21299997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ounded Rectangle 4"/>
          <p:cNvSpPr/>
          <p:nvPr/>
        </p:nvSpPr>
        <p:spPr>
          <a:xfrm>
            <a:off x="2000232" y="2803059"/>
            <a:ext cx="4894297" cy="983131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5260" tIns="87630" rIns="175260" bIns="87630" numCol="1" spcCol="1270" anchor="ctr" anchorCtr="0">
            <a:noAutofit/>
          </a:bodyPr>
          <a:lstStyle/>
          <a:p>
            <a:pPr lvl="0" algn="ctr" defTabSz="20447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600" kern="1200" dirty="0" smtClean="0">
                <a:cs typeface="B Nazanin" pitchFamily="2" charset="-78"/>
              </a:rPr>
              <a:t>سیستم تنفس نهنگ</a:t>
            </a:r>
            <a:endParaRPr lang="fa-IR" sz="4600" kern="1200" dirty="0">
              <a:cs typeface="B Nazanin" pitchFamily="2" charset="-78"/>
            </a:endParaRPr>
          </a:p>
        </p:txBody>
      </p:sp>
      <p:pic>
        <p:nvPicPr>
          <p:cNvPr id="7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8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5052994" y="6381750"/>
            <a:ext cx="4091006" cy="47625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fa-IR" sz="1400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sz="1400" dirty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سیستم تنفس نهنگ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357818" y="1785926"/>
            <a:ext cx="2928958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پمپ مکش آب و نحوه اتصال آن و خروجی های آن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27650" name="Picture 2" descr="K:\بهروز اسدی\پروژه زیردریایی آریا\سیستم تنفس نهنگ\IMG_014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  <p:pic>
        <p:nvPicPr>
          <p:cNvPr id="27651" name="Picture 3" descr="K:\بهروز اسدی\پروژه زیردریایی آریا\سیستم تنفس نهنگ\190720102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Punched Tape 12"/>
          <p:cNvSpPr/>
          <p:nvPr/>
        </p:nvSpPr>
        <p:spPr bwMode="auto">
          <a:xfrm>
            <a:off x="2071670" y="2571744"/>
            <a:ext cx="4786346" cy="1428760"/>
          </a:xfrm>
          <a:prstGeom prst="flowChartPunchedTape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21299997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ounded Rectangle 4"/>
          <p:cNvSpPr/>
          <p:nvPr/>
        </p:nvSpPr>
        <p:spPr>
          <a:xfrm>
            <a:off x="2000232" y="2803059"/>
            <a:ext cx="4894297" cy="983131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5260" tIns="87630" rIns="175260" bIns="87630" numCol="1" spcCol="1270" anchor="ctr" anchorCtr="0">
            <a:noAutofit/>
          </a:bodyPr>
          <a:lstStyle/>
          <a:p>
            <a:pPr lvl="0" algn="ctr" defTabSz="20447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600" kern="1200" dirty="0" smtClean="0">
                <a:cs typeface="B Nazanin" pitchFamily="2" charset="-78"/>
              </a:rPr>
              <a:t>آببندی ها</a:t>
            </a:r>
            <a:endParaRPr lang="fa-IR" sz="4600" kern="1200" dirty="0">
              <a:cs typeface="B Nazanin" pitchFamily="2" charset="-78"/>
            </a:endParaRPr>
          </a:p>
        </p:txBody>
      </p:sp>
      <p:pic>
        <p:nvPicPr>
          <p:cNvPr id="7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8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5052994" y="6381750"/>
            <a:ext cx="4091006" cy="47625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fa-IR" sz="1400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sz="1400" dirty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آببندی ها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214942" y="1785926"/>
            <a:ext cx="3214710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او رینگ ها و واشر فلنج و نحوه جای گزاری آنها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28674" name="Picture 2" descr="K:\بهروز اسدی\پروژه زیردریایی آریا\آببند\IMG_018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28675" name="Picture 3" descr="K:\بهروز اسدی\پروژه زیردریایی آریا\آببند\IMG_018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آببندی ها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929190" y="1576976"/>
            <a:ext cx="3357586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آببند کردن دریچه ها پس از متصل کردن لینک اتصال سرو موتورها به سطوح کنترلی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9" name="Picture 2" descr="K:\بهروز اسدی\پروژه زیردریایی آریا\بدنه\IMG_0015 (8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32" y="2857496"/>
            <a:ext cx="442912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 descr="K:\بهروز اسدی\پروژه زیردریایی آریا\سطوح کنترل\IMG_41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06" y="1214422"/>
            <a:ext cx="4286250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16"/>
          <p:cNvSpPr>
            <a:spLocks noGrp="1"/>
          </p:cNvSpPr>
          <p:nvPr>
            <p:ph sz="half" idx="2"/>
          </p:nvPr>
        </p:nvSpPr>
        <p:spPr>
          <a:xfrm>
            <a:off x="500034" y="1428736"/>
            <a:ext cx="8186766" cy="2971808"/>
          </a:xfrm>
        </p:spPr>
        <p:txBody>
          <a:bodyPr/>
          <a:lstStyle/>
          <a:p>
            <a:pPr algn="just"/>
            <a:r>
              <a:rPr lang="fa-IR" sz="2000" b="1" dirty="0" smtClean="0">
                <a:cs typeface="B Nazanin" pitchFamily="2" charset="-78"/>
              </a:rPr>
              <a:t>انتخاب شکل مناسب بدنه عامل اولیه مهم جهت رسیدن به هدف های ماموریتی در نظر گرفته برای شناور</a:t>
            </a:r>
            <a:r>
              <a:rPr lang="fa-IR" dirty="0" smtClean="0"/>
              <a:t>.</a:t>
            </a:r>
            <a:endParaRPr lang="fa-IR" sz="2000" b="1" dirty="0" smtClean="0">
              <a:cs typeface="B Nazanin" pitchFamily="2" charset="-78"/>
            </a:endParaRPr>
          </a:p>
          <a:p>
            <a:pPr algn="just"/>
            <a:r>
              <a:rPr lang="fa-IR" sz="2000" b="1" dirty="0" smtClean="0">
                <a:cs typeface="B Nazanin" pitchFamily="2" charset="-78"/>
              </a:rPr>
              <a:t>در این شناور :</a:t>
            </a:r>
          </a:p>
          <a:p>
            <a:pPr algn="just">
              <a:buFont typeface="Wingdings" pitchFamily="2" charset="2"/>
              <a:buChar char="v"/>
            </a:pPr>
            <a:r>
              <a:rPr lang="fa-IR" sz="2000" b="1" dirty="0" smtClean="0">
                <a:cs typeface="B Nazanin" pitchFamily="2" charset="-78"/>
              </a:rPr>
              <a:t>سرعت زیر سطحی عامل مطلوب </a:t>
            </a:r>
          </a:p>
          <a:p>
            <a:pPr algn="just">
              <a:buFont typeface="Wingdings" pitchFamily="2" charset="2"/>
              <a:buChar char="v"/>
            </a:pPr>
            <a:r>
              <a:rPr lang="fa-IR" sz="2000" b="1" dirty="0" smtClean="0">
                <a:cs typeface="B Nazanin" pitchFamily="2" charset="-78"/>
              </a:rPr>
              <a:t>انتخاب شکل بدنه دوکی ( شکل مناسب جهت این امر است و ایده آل ترین شکل بدنه برای حرکت در زیر آب بوده و دارای مقاومت ویسکوز فشاری برابر با 10 درصد مقاومت کل ) است که نشان از مناسب بودن این طرح است.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53060" y="6381750"/>
            <a:ext cx="3590940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 rot="10800000">
            <a:off x="6786578" y="1000108"/>
            <a:ext cx="214310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5357818" y="357166"/>
            <a:ext cx="3500462" cy="5355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 defTabSz="2044700" rtl="1">
              <a:lnSpc>
                <a:spcPct val="90000"/>
              </a:lnSpc>
              <a:spcAft>
                <a:spcPct val="35000"/>
              </a:spcAft>
            </a:pPr>
            <a:r>
              <a:rPr lang="fa-IR" sz="3200" dirty="0" smtClean="0">
                <a:cs typeface="B Titr" pitchFamily="2" charset="-78"/>
              </a:rPr>
              <a:t>طراحی مفهومی شناور</a:t>
            </a:r>
            <a:endParaRPr lang="fa-IR" sz="3200" dirty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4" name="Picture 2" descr="C:\Users\Moh@m@d\Desktop\Untitled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4143380"/>
            <a:ext cx="571504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آببندی ها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929190" y="1576976"/>
            <a:ext cx="3357586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آببند کردن دریچه ها پس از متصل کردن لینک اتصال سرو موتورها به سطوح کنترلی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6146" name="Picture 2" descr="K:\بهروز اسدی\پروژه زیردریایی آریا\بدنه\IMG_034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6147" name="Picture 3" descr="K:\بهروز اسدی\پروژه زیردریایی آریا\بدنه\IMG_034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Punched Tape 12"/>
          <p:cNvSpPr/>
          <p:nvPr/>
        </p:nvSpPr>
        <p:spPr bwMode="auto">
          <a:xfrm>
            <a:off x="2071670" y="2571744"/>
            <a:ext cx="4786346" cy="1428760"/>
          </a:xfrm>
          <a:prstGeom prst="flowChartPunchedTape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21299997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ounded Rectangle 4"/>
          <p:cNvSpPr/>
          <p:nvPr/>
        </p:nvSpPr>
        <p:spPr>
          <a:xfrm>
            <a:off x="2000232" y="2803059"/>
            <a:ext cx="4894297" cy="983131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5260" tIns="87630" rIns="175260" bIns="87630" numCol="1" spcCol="1270" anchor="ctr" anchorCtr="0">
            <a:noAutofit/>
          </a:bodyPr>
          <a:lstStyle/>
          <a:p>
            <a:pPr lvl="0" algn="ctr" defTabSz="20447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600" kern="1200" dirty="0" smtClean="0">
                <a:cs typeface="B Nazanin" pitchFamily="2" charset="-78"/>
              </a:rPr>
              <a:t>سرب، چینی</a:t>
            </a:r>
            <a:endParaRPr lang="fa-IR" sz="4600" kern="1200" dirty="0">
              <a:cs typeface="B Nazanin" pitchFamily="2" charset="-78"/>
            </a:endParaRPr>
          </a:p>
        </p:txBody>
      </p:sp>
      <p:pic>
        <p:nvPicPr>
          <p:cNvPr id="7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8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5052994" y="6381750"/>
            <a:ext cx="4091006" cy="47625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fa-IR" sz="1400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sz="1400" dirty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سرب چینی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214942" y="1785926"/>
            <a:ext cx="321471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سرب های مورد استفاده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29698" name="Picture 2" descr="K:\بهروز اسدی\پروژه زیردریایی آریا\سرب چینی\IMG_027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29699" name="Picture 3" descr="K:\بهروز اسدی\پروژه زیردریایی آریا\سرب چینی\IMG_028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7308" y="6453212"/>
            <a:ext cx="3876692" cy="476250"/>
          </a:xfrm>
        </p:spPr>
        <p:txBody>
          <a:bodyPr/>
          <a:lstStyle/>
          <a:p>
            <a:pPr algn="r"/>
            <a:r>
              <a:rPr lang="fa-IR" dirty="0" smtClean="0">
                <a:cs typeface="B Nazanin" pitchFamily="2" charset="-78"/>
              </a:rPr>
              <a:t>دانشکده مهندسی دریا دانشگاه صنعتی مالک اشتر اصفهان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142852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fa-IR" sz="3200" dirty="0" smtClean="0">
                <a:cs typeface="B Titr" pitchFamily="2" charset="-78"/>
              </a:rPr>
              <a:t>فرآیند ساخت (</a:t>
            </a:r>
            <a:r>
              <a:rPr lang="fa-IR" dirty="0" smtClean="0">
                <a:cs typeface="B Titr" pitchFamily="2" charset="-78"/>
              </a:rPr>
              <a:t>سرب چینی </a:t>
            </a:r>
            <a:r>
              <a:rPr lang="fa-IR" sz="3200" dirty="0" smtClean="0">
                <a:cs typeface="B Titr" pitchFamily="2" charset="-78"/>
              </a:rPr>
              <a:t>)</a:t>
            </a:r>
            <a:r>
              <a:rPr lang="en-US" sz="4800" dirty="0" smtClean="0">
                <a:cs typeface="B Titr" pitchFamily="2" charset="-78"/>
              </a:rPr>
              <a:t> </a:t>
            </a:r>
            <a:endParaRPr lang="fa-IR" sz="4800" dirty="0" smtClean="0"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10800000">
            <a:off x="1571604" y="1000108"/>
            <a:ext cx="73580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2" descr="C:\Users\Moh@m@d\Desktop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5850" cy="113347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214942" y="1785926"/>
            <a:ext cx="3214710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cs typeface="B Nazanin" pitchFamily="2" charset="-78"/>
              </a:rPr>
              <a:t>سرب چینی قسمت پاشنه جهت تنظیم کردن تریم شناور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30722" name="Picture 2" descr="K:\بهروز اسدی\پروژه زیردریایی آریا\سرب چینی\IMG_028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285875"/>
            <a:ext cx="4286250" cy="3214688"/>
          </a:xfrm>
          <a:prstGeom prst="rect">
            <a:avLst/>
          </a:prstGeom>
          <a:noFill/>
        </p:spPr>
      </p:pic>
      <p:pic>
        <p:nvPicPr>
          <p:cNvPr id="30723" name="Picture 3" descr="K:\بهروز اسدی\پروژه زیردریایی آریا\سرب چینی\IMG_027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72210"/>
            <a:ext cx="4448175" cy="33361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72" y="2571720"/>
            <a:ext cx="8229600" cy="4286280"/>
          </a:xfrm>
        </p:spPr>
        <p:txBody>
          <a:bodyPr/>
          <a:lstStyle/>
          <a:p>
            <a:pPr algn="ctr">
              <a:buNone/>
            </a:pPr>
            <a:r>
              <a:rPr lang="fa-IR" sz="8800" dirty="0" smtClean="0">
                <a:latin typeface="IranNastaliq" pitchFamily="18" charset="0"/>
                <a:cs typeface="IranNastaliq" pitchFamily="18" charset="0"/>
              </a:rPr>
              <a:t>با تشکر از حضور و توجه شما گرامیان</a:t>
            </a:r>
            <a:endParaRPr lang="fa-IR" sz="8800" dirty="0">
              <a:latin typeface="IranNastaliq" pitchFamily="18" charset="0"/>
              <a:cs typeface="IranNastaliq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4286280"/>
          </a:xfrm>
        </p:spPr>
        <p:txBody>
          <a:bodyPr/>
          <a:lstStyle/>
          <a:p>
            <a:pPr algn="ctr">
              <a:buNone/>
            </a:pPr>
            <a:r>
              <a:rPr lang="fa-IR" sz="30000" dirty="0" smtClean="0">
                <a:latin typeface="IranNastaliq" pitchFamily="18" charset="0"/>
                <a:cs typeface="IranNastaliq" pitchFamily="18" charset="0"/>
              </a:rPr>
              <a:t> ؟</a:t>
            </a:r>
            <a:endParaRPr lang="fa-IR" sz="30000" dirty="0">
              <a:latin typeface="IranNastaliq" pitchFamily="18" charset="0"/>
              <a:cs typeface="IranNastaliq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nearth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AFEEEE"/>
        </a:lt1>
        <a:dk2>
          <a:srgbClr val="000000"/>
        </a:dk2>
        <a:lt2>
          <a:srgbClr val="828282"/>
        </a:lt2>
        <a:accent1>
          <a:srgbClr val="43D9FF"/>
        </a:accent1>
        <a:accent2>
          <a:srgbClr val="53CBCA"/>
        </a:accent2>
        <a:accent3>
          <a:srgbClr val="D4F5F5"/>
        </a:accent3>
        <a:accent4>
          <a:srgbClr val="000000"/>
        </a:accent4>
        <a:accent5>
          <a:srgbClr val="B0E9FF"/>
        </a:accent5>
        <a:accent6>
          <a:srgbClr val="4AB8B7"/>
        </a:accent6>
        <a:hlink>
          <a:srgbClr val="319496"/>
        </a:hlink>
        <a:folHlink>
          <a:srgbClr val="236A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AFEEEE"/>
        </a:lt1>
        <a:dk2>
          <a:srgbClr val="000000"/>
        </a:dk2>
        <a:lt2>
          <a:srgbClr val="828282"/>
        </a:lt2>
        <a:accent1>
          <a:srgbClr val="98CF00"/>
        </a:accent1>
        <a:accent2>
          <a:srgbClr val="00CFCF"/>
        </a:accent2>
        <a:accent3>
          <a:srgbClr val="D4F5F5"/>
        </a:accent3>
        <a:accent4>
          <a:srgbClr val="000000"/>
        </a:accent4>
        <a:accent5>
          <a:srgbClr val="CAE4AA"/>
        </a:accent5>
        <a:accent6>
          <a:srgbClr val="00BBBB"/>
        </a:accent6>
        <a:hlink>
          <a:srgbClr val="0076CF"/>
        </a:hlink>
        <a:folHlink>
          <a:srgbClr val="5F8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AFEEEE"/>
        </a:lt1>
        <a:dk2>
          <a:srgbClr val="000000"/>
        </a:dk2>
        <a:lt2>
          <a:srgbClr val="828282"/>
        </a:lt2>
        <a:accent1>
          <a:srgbClr val="8FD518"/>
        </a:accent1>
        <a:accent2>
          <a:srgbClr val="17D3D3"/>
        </a:accent2>
        <a:accent3>
          <a:srgbClr val="D4F5F5"/>
        </a:accent3>
        <a:accent4>
          <a:srgbClr val="000000"/>
        </a:accent4>
        <a:accent5>
          <a:srgbClr val="C6E7AB"/>
        </a:accent5>
        <a:accent6>
          <a:srgbClr val="14BFBF"/>
        </a:accent6>
        <a:hlink>
          <a:srgbClr val="D37F17"/>
        </a:hlink>
        <a:folHlink>
          <a:srgbClr val="D317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AFEEEE"/>
        </a:lt1>
        <a:dk2>
          <a:srgbClr val="000000"/>
        </a:dk2>
        <a:lt2>
          <a:srgbClr val="828282"/>
        </a:lt2>
        <a:accent1>
          <a:srgbClr val="E8DD00"/>
        </a:accent1>
        <a:accent2>
          <a:srgbClr val="00CFCF"/>
        </a:accent2>
        <a:accent3>
          <a:srgbClr val="D4F5F5"/>
        </a:accent3>
        <a:accent4>
          <a:srgbClr val="000000"/>
        </a:accent4>
        <a:accent5>
          <a:srgbClr val="F2EBAA"/>
        </a:accent5>
        <a:accent6>
          <a:srgbClr val="00BBBB"/>
        </a:accent6>
        <a:hlink>
          <a:srgbClr val="B46CFF"/>
        </a:hlink>
        <a:folHlink>
          <a:srgbClr val="E95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43D9FF"/>
        </a:accent1>
        <a:accent2>
          <a:srgbClr val="53CBCA"/>
        </a:accent2>
        <a:accent3>
          <a:srgbClr val="FFFFFF"/>
        </a:accent3>
        <a:accent4>
          <a:srgbClr val="000000"/>
        </a:accent4>
        <a:accent5>
          <a:srgbClr val="B0E9FF"/>
        </a:accent5>
        <a:accent6>
          <a:srgbClr val="4AB8B7"/>
        </a:accent6>
        <a:hlink>
          <a:srgbClr val="319496"/>
        </a:hlink>
        <a:folHlink>
          <a:srgbClr val="236A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8CF00"/>
        </a:accent1>
        <a:accent2>
          <a:srgbClr val="00CFCF"/>
        </a:accent2>
        <a:accent3>
          <a:srgbClr val="FFFFFF"/>
        </a:accent3>
        <a:accent4>
          <a:srgbClr val="000000"/>
        </a:accent4>
        <a:accent5>
          <a:srgbClr val="CAE4AA"/>
        </a:accent5>
        <a:accent6>
          <a:srgbClr val="00BBBB"/>
        </a:accent6>
        <a:hlink>
          <a:srgbClr val="0076CF"/>
        </a:hlink>
        <a:folHlink>
          <a:srgbClr val="5F8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FD518"/>
        </a:accent1>
        <a:accent2>
          <a:srgbClr val="17D3D3"/>
        </a:accent2>
        <a:accent3>
          <a:srgbClr val="FFFFFF"/>
        </a:accent3>
        <a:accent4>
          <a:srgbClr val="000000"/>
        </a:accent4>
        <a:accent5>
          <a:srgbClr val="C6E7AB"/>
        </a:accent5>
        <a:accent6>
          <a:srgbClr val="14BFBF"/>
        </a:accent6>
        <a:hlink>
          <a:srgbClr val="D37F17"/>
        </a:hlink>
        <a:folHlink>
          <a:srgbClr val="D317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8DD00"/>
        </a:accent1>
        <a:accent2>
          <a:srgbClr val="00CFCF"/>
        </a:accent2>
        <a:accent3>
          <a:srgbClr val="FFFFFF"/>
        </a:accent3>
        <a:accent4>
          <a:srgbClr val="000000"/>
        </a:accent4>
        <a:accent5>
          <a:srgbClr val="F2EBAA"/>
        </a:accent5>
        <a:accent6>
          <a:srgbClr val="00BBBB"/>
        </a:accent6>
        <a:hlink>
          <a:srgbClr val="B46CFF"/>
        </a:hlink>
        <a:folHlink>
          <a:srgbClr val="E95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2404</TotalTime>
  <Words>2651</Words>
  <Application>Microsoft Office PowerPoint</Application>
  <PresentationFormat>On-screen Show (4:3)</PresentationFormat>
  <Paragraphs>436</Paragraphs>
  <Slides>95</Slides>
  <Notes>63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103" baseType="lpstr">
      <vt:lpstr>Arial</vt:lpstr>
      <vt:lpstr>IranNastaliq</vt:lpstr>
      <vt:lpstr>Calibri</vt:lpstr>
      <vt:lpstr>B Titr</vt:lpstr>
      <vt:lpstr>B Zar</vt:lpstr>
      <vt:lpstr>B Nazanin</vt:lpstr>
      <vt:lpstr>Wingdings</vt:lpstr>
      <vt:lpstr>unearth</vt:lpstr>
      <vt:lpstr>Slide 1</vt:lpstr>
      <vt:lpstr>Slide 2</vt:lpstr>
      <vt:lpstr>فهرست مطالب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طراحی جزئیات شناور(محاسبات بدنه - مکانیزم های کنترل )  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</vt:vector>
  </TitlesOfParts>
  <Company>MUT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323</dc:creator>
  <cp:lastModifiedBy>HAMED</cp:lastModifiedBy>
  <cp:revision>240</cp:revision>
  <dcterms:created xsi:type="dcterms:W3CDTF">2010-06-15T07:24:33Z</dcterms:created>
  <dcterms:modified xsi:type="dcterms:W3CDTF">2010-08-27T20:33:16Z</dcterms:modified>
</cp:coreProperties>
</file>